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6.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7.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8.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9.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10.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11.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12.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13.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14.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15.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16.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17.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18.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19.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20.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21.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22.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23.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24.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25.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26.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27.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28.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29.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notesSlides/notesSlide30.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notesSlides/notesSlide31.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notesSlides/notesSlide32.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notesSlides/notesSlide33.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notesSlides/notesSlide34.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notesSlides/notesSlide35.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notesSlides/notesSlide36.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notesSlides/notesSlide37.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notesSlides/notesSlide38.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2"/>
  </p:notesMasterIdLst>
  <p:handoutMasterIdLst>
    <p:handoutMasterId r:id="rId53"/>
  </p:handoutMasterIdLst>
  <p:sldIdLst>
    <p:sldId id="932" r:id="rId2"/>
    <p:sldId id="931" r:id="rId3"/>
    <p:sldId id="930" r:id="rId4"/>
    <p:sldId id="890" r:id="rId5"/>
    <p:sldId id="933" r:id="rId6"/>
    <p:sldId id="934" r:id="rId7"/>
    <p:sldId id="935" r:id="rId8"/>
    <p:sldId id="891" r:id="rId9"/>
    <p:sldId id="936" r:id="rId10"/>
    <p:sldId id="937" r:id="rId11"/>
    <p:sldId id="938" r:id="rId12"/>
    <p:sldId id="939" r:id="rId13"/>
    <p:sldId id="940" r:id="rId14"/>
    <p:sldId id="941" r:id="rId15"/>
    <p:sldId id="942" r:id="rId16"/>
    <p:sldId id="943" r:id="rId17"/>
    <p:sldId id="944" r:id="rId18"/>
    <p:sldId id="946" r:id="rId19"/>
    <p:sldId id="947" r:id="rId20"/>
    <p:sldId id="948" r:id="rId21"/>
    <p:sldId id="949" r:id="rId22"/>
    <p:sldId id="950" r:id="rId23"/>
    <p:sldId id="951" r:id="rId24"/>
    <p:sldId id="952" r:id="rId25"/>
    <p:sldId id="953" r:id="rId26"/>
    <p:sldId id="954" r:id="rId27"/>
    <p:sldId id="955" r:id="rId28"/>
    <p:sldId id="956" r:id="rId29"/>
    <p:sldId id="957" r:id="rId30"/>
    <p:sldId id="958" r:id="rId31"/>
    <p:sldId id="959" r:id="rId32"/>
    <p:sldId id="960" r:id="rId33"/>
    <p:sldId id="961" r:id="rId34"/>
    <p:sldId id="969" r:id="rId35"/>
    <p:sldId id="970" r:id="rId36"/>
    <p:sldId id="971" r:id="rId37"/>
    <p:sldId id="972" r:id="rId38"/>
    <p:sldId id="962" r:id="rId39"/>
    <p:sldId id="973" r:id="rId40"/>
    <p:sldId id="974" r:id="rId41"/>
    <p:sldId id="975" r:id="rId42"/>
    <p:sldId id="976" r:id="rId43"/>
    <p:sldId id="977" r:id="rId44"/>
    <p:sldId id="978" r:id="rId45"/>
    <p:sldId id="963" r:id="rId46"/>
    <p:sldId id="965" r:id="rId47"/>
    <p:sldId id="966" r:id="rId48"/>
    <p:sldId id="967" r:id="rId49"/>
    <p:sldId id="968" r:id="rId50"/>
    <p:sldId id="902" r:id="rId51"/>
  </p:sldIdLst>
  <p:sldSz cx="9144000" cy="6858000" type="screen4x3"/>
  <p:notesSz cx="6858000" cy="9144000"/>
  <p:defaultTex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4117">
          <p15:clr>
            <a:srgbClr val="A4A3A4"/>
          </p15:clr>
        </p15:guide>
        <p15:guide id="2" orient="horz" pos="206">
          <p15:clr>
            <a:srgbClr val="A4A3A4"/>
          </p15:clr>
        </p15:guide>
        <p15:guide id="3" orient="horz" pos="3962">
          <p15:clr>
            <a:srgbClr val="A4A3A4"/>
          </p15:clr>
        </p15:guide>
        <p15:guide id="4" orient="horz" pos="1065">
          <p15:clr>
            <a:srgbClr val="A4A3A4"/>
          </p15:clr>
        </p15:guide>
        <p15:guide id="5" orient="horz" pos="777">
          <p15:clr>
            <a:srgbClr val="A4A3A4"/>
          </p15:clr>
        </p15:guide>
        <p15:guide id="6" pos="5556">
          <p15:clr>
            <a:srgbClr val="A4A3A4"/>
          </p15:clr>
        </p15:guide>
        <p15:guide id="7" pos="206">
          <p15:clr>
            <a:srgbClr val="A4A3A4"/>
          </p15:clr>
        </p15:guide>
        <p15:guide id="8" pos="2886">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AB00"/>
    <a:srgbClr val="666666"/>
    <a:srgbClr val="FFFFFF"/>
    <a:srgbClr val="DDDDDD"/>
    <a:srgbClr val="7F7F7F"/>
    <a:srgbClr val="F2F2F2"/>
    <a:srgbClr val="003283"/>
    <a:srgbClr val="FF0000"/>
    <a:srgbClr val="2B3F7B"/>
    <a:srgbClr val="9C27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20" autoAdjust="0"/>
    <p:restoredTop sz="93669" autoAdjust="0"/>
  </p:normalViewPr>
  <p:slideViewPr>
    <p:cSldViewPr snapToGrid="0" showGuides="1">
      <p:cViewPr varScale="1">
        <p:scale>
          <a:sx n="122" d="100"/>
          <a:sy n="122" d="100"/>
        </p:scale>
        <p:origin x="-1338" y="-90"/>
      </p:cViewPr>
      <p:guideLst>
        <p:guide orient="horz" pos="4117"/>
        <p:guide orient="horz" pos="206"/>
        <p:guide orient="horz" pos="3962"/>
        <p:guide orient="horz" pos="1065"/>
        <p:guide orient="horz" pos="777"/>
        <p:guide pos="5556"/>
        <p:guide pos="206"/>
        <p:guide pos="2886"/>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77" d="100"/>
          <a:sy n="77" d="100"/>
        </p:scale>
        <p:origin x="-204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3780670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9300" y="390525"/>
            <a:ext cx="5359400" cy="40195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0600" y="4706112"/>
            <a:ext cx="5356800" cy="3939264"/>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190874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70000" indent="-180000" algn="l" defTabSz="914400"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449263" indent="-182563" algn="l" defTabSz="914400" rtl="0" eaLnBrk="1" latinLnBrk="0" hangingPunct="1">
      <a:buClr>
        <a:schemeClr val="accent2"/>
      </a:buClr>
      <a:buSzPct val="80000"/>
      <a:buFont typeface="Symbol" pitchFamily="18" charset="2"/>
      <a:buChar char="-"/>
      <a:defRPr sz="1000" kern="1200">
        <a:solidFill>
          <a:schemeClr val="tx1"/>
        </a:solidFill>
        <a:latin typeface="+mn-lt"/>
        <a:ea typeface="+mn-ea"/>
        <a:cs typeface="+mn-cs"/>
      </a:defRPr>
    </a:lvl3pPr>
    <a:lvl4pPr marL="566738" indent="-133350" algn="l" defTabSz="914400" rtl="0" eaLnBrk="1" latinLnBrk="0" hangingPunct="1">
      <a:buClr>
        <a:schemeClr val="accent2"/>
      </a:buClr>
      <a:buFont typeface="Arial" pitchFamily="34" charset="0"/>
      <a:buChar char="–"/>
      <a:defRPr sz="10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518742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7D8C2C35-2B8A-446E-BEC0-FD36716C29AC}" type="slidenum">
              <a:rPr lang="en-US" smtClean="0">
                <a:solidFill>
                  <a:prstClr val="black"/>
                </a:solidFill>
              </a:rPr>
              <a:pPr/>
              <a:t>10</a:t>
            </a:fld>
            <a:endParaRPr lang="en-US" dirty="0">
              <a:solidFill>
                <a:prstClr val="black"/>
              </a:solidFill>
            </a:endParaRPr>
          </a:p>
        </p:txBody>
      </p:sp>
      <p:sp>
        <p:nvSpPr>
          <p:cNvPr id="6" name="Notes Placeholder 5"/>
          <p:cNvSpPr>
            <a:spLocks noGrp="1"/>
          </p:cNvSpPr>
          <p:nvPr>
            <p:ph type="body" sz="quarter" idx="11"/>
          </p:nvPr>
        </p:nvSpPr>
        <p:spPr/>
        <p:txBody>
          <a:bodyPr>
            <a:normAutofit/>
          </a:bodyPr>
          <a:lstStyle/>
          <a:p>
            <a:pPr marL="228576" indent="-228576">
              <a:buAutoNum type="alphaUcPeriod"/>
            </a:pPr>
            <a:endParaRPr lang="en-US" baseline="0" dirty="0" smtClean="0"/>
          </a:p>
        </p:txBody>
      </p:sp>
    </p:spTree>
    <p:extLst>
      <p:ext uri="{BB962C8B-B14F-4D97-AF65-F5344CB8AC3E}">
        <p14:creationId xmlns:p14="http://schemas.microsoft.com/office/powerpoint/2010/main" val="2376554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7D8C2C35-2B8A-446E-BEC0-FD36716C29AC}" type="slidenum">
              <a:rPr lang="en-US" smtClean="0">
                <a:solidFill>
                  <a:prstClr val="black"/>
                </a:solidFill>
              </a:rPr>
              <a:pPr/>
              <a:t>11</a:t>
            </a:fld>
            <a:endParaRPr lang="en-US" dirty="0">
              <a:solidFill>
                <a:prstClr val="black"/>
              </a:solidFill>
            </a:endParaRPr>
          </a:p>
        </p:txBody>
      </p:sp>
      <p:sp>
        <p:nvSpPr>
          <p:cNvPr id="6" name="Notes Placeholder 5"/>
          <p:cNvSpPr>
            <a:spLocks noGrp="1"/>
          </p:cNvSpPr>
          <p:nvPr>
            <p:ph type="body" sz="quarter" idx="11"/>
          </p:nvPr>
        </p:nvSpPr>
        <p:spPr/>
        <p:txBody>
          <a:bodyPr>
            <a:normAutofit/>
          </a:bodyPr>
          <a:lstStyle/>
          <a:p>
            <a:pPr marL="228576" indent="-228576">
              <a:buAutoNum type="alphaUcPeriod"/>
            </a:pPr>
            <a:endParaRPr lang="en-US" baseline="0" dirty="0" smtClean="0"/>
          </a:p>
        </p:txBody>
      </p:sp>
    </p:spTree>
    <p:extLst>
      <p:ext uri="{BB962C8B-B14F-4D97-AF65-F5344CB8AC3E}">
        <p14:creationId xmlns:p14="http://schemas.microsoft.com/office/powerpoint/2010/main" val="2376554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7D8C2C35-2B8A-446E-BEC0-FD36716C29AC}" type="slidenum">
              <a:rPr lang="en-US" smtClean="0">
                <a:solidFill>
                  <a:prstClr val="black"/>
                </a:solidFill>
              </a:rPr>
              <a:pPr/>
              <a:t>12</a:t>
            </a:fld>
            <a:endParaRPr lang="en-US" dirty="0">
              <a:solidFill>
                <a:prstClr val="black"/>
              </a:solidFill>
            </a:endParaRPr>
          </a:p>
        </p:txBody>
      </p:sp>
      <p:sp>
        <p:nvSpPr>
          <p:cNvPr id="6" name="Notes Placeholder 5"/>
          <p:cNvSpPr>
            <a:spLocks noGrp="1"/>
          </p:cNvSpPr>
          <p:nvPr>
            <p:ph type="body" sz="quarter" idx="11"/>
          </p:nvPr>
        </p:nvSpPr>
        <p:spPr/>
        <p:txBody>
          <a:bodyPr>
            <a:normAutofit/>
          </a:bodyPr>
          <a:lstStyle/>
          <a:p>
            <a:pPr marL="228576" indent="-228576">
              <a:buAutoNum type="alphaUcPeriod"/>
            </a:pPr>
            <a:endParaRPr lang="en-US" baseline="0" dirty="0" smtClean="0"/>
          </a:p>
        </p:txBody>
      </p:sp>
    </p:spTree>
    <p:extLst>
      <p:ext uri="{BB962C8B-B14F-4D97-AF65-F5344CB8AC3E}">
        <p14:creationId xmlns:p14="http://schemas.microsoft.com/office/powerpoint/2010/main" val="2376554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7D8C2C35-2B8A-446E-BEC0-FD36716C29AC}" type="slidenum">
              <a:rPr lang="en-US" smtClean="0">
                <a:solidFill>
                  <a:prstClr val="black"/>
                </a:solidFill>
              </a:rPr>
              <a:pPr/>
              <a:t>13</a:t>
            </a:fld>
            <a:endParaRPr lang="en-US" dirty="0">
              <a:solidFill>
                <a:prstClr val="black"/>
              </a:solidFill>
            </a:endParaRPr>
          </a:p>
        </p:txBody>
      </p:sp>
      <p:sp>
        <p:nvSpPr>
          <p:cNvPr id="6" name="Notes Placeholder 5"/>
          <p:cNvSpPr>
            <a:spLocks noGrp="1"/>
          </p:cNvSpPr>
          <p:nvPr>
            <p:ph type="body" sz="quarter" idx="11"/>
          </p:nvPr>
        </p:nvSpPr>
        <p:spPr/>
        <p:txBody>
          <a:bodyPr>
            <a:normAutofit/>
          </a:bodyPr>
          <a:lstStyle/>
          <a:p>
            <a:endParaRPr lang="en-US" dirty="0"/>
          </a:p>
        </p:txBody>
      </p:sp>
    </p:spTree>
    <p:extLst>
      <p:ext uri="{BB962C8B-B14F-4D97-AF65-F5344CB8AC3E}">
        <p14:creationId xmlns:p14="http://schemas.microsoft.com/office/powerpoint/2010/main" val="1544179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7D8C2C35-2B8A-446E-BEC0-FD36716C29AC}" type="slidenum">
              <a:rPr lang="en-US" smtClean="0">
                <a:solidFill>
                  <a:prstClr val="black"/>
                </a:solidFill>
              </a:rPr>
              <a:pPr/>
              <a:t>14</a:t>
            </a:fld>
            <a:endParaRPr lang="en-US" dirty="0">
              <a:solidFill>
                <a:prstClr val="black"/>
              </a:solidFill>
            </a:endParaRPr>
          </a:p>
        </p:txBody>
      </p:sp>
      <p:sp>
        <p:nvSpPr>
          <p:cNvPr id="6" name="Notes Placeholder 5"/>
          <p:cNvSpPr>
            <a:spLocks noGrp="1"/>
          </p:cNvSpPr>
          <p:nvPr>
            <p:ph type="body" sz="quarter" idx="11"/>
          </p:nvPr>
        </p:nvSpPr>
        <p:spPr/>
        <p:txBody>
          <a:bodyPr>
            <a:normAutofit/>
          </a:bodyPr>
          <a:lstStyle/>
          <a:p>
            <a:pPr marL="228576" indent="-228576">
              <a:buAutoNum type="alphaUcPeriod"/>
            </a:pPr>
            <a:endParaRPr lang="en-US" baseline="0" dirty="0" smtClean="0"/>
          </a:p>
        </p:txBody>
      </p:sp>
    </p:spTree>
    <p:extLst>
      <p:ext uri="{BB962C8B-B14F-4D97-AF65-F5344CB8AC3E}">
        <p14:creationId xmlns:p14="http://schemas.microsoft.com/office/powerpoint/2010/main" val="2376554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7D8C2C35-2B8A-446E-BEC0-FD36716C29AC}" type="slidenum">
              <a:rPr lang="en-US" smtClean="0">
                <a:solidFill>
                  <a:prstClr val="black"/>
                </a:solidFill>
              </a:rPr>
              <a:pPr/>
              <a:t>15</a:t>
            </a:fld>
            <a:endParaRPr lang="en-US" dirty="0">
              <a:solidFill>
                <a:prstClr val="black"/>
              </a:solidFill>
            </a:endParaRPr>
          </a:p>
        </p:txBody>
      </p:sp>
      <p:sp>
        <p:nvSpPr>
          <p:cNvPr id="6" name="Notes Placeholder 5"/>
          <p:cNvSpPr>
            <a:spLocks noGrp="1"/>
          </p:cNvSpPr>
          <p:nvPr>
            <p:ph type="body" sz="quarter" idx="11"/>
          </p:nvPr>
        </p:nvSpPr>
        <p:spPr/>
        <p:txBody>
          <a:bodyPr>
            <a:normAutofit/>
          </a:bodyPr>
          <a:lstStyle/>
          <a:p>
            <a:pPr marL="228576" indent="-228576">
              <a:buAutoNum type="alphaUcPeriod"/>
            </a:pPr>
            <a:endParaRPr lang="en-US" baseline="0" dirty="0" smtClean="0"/>
          </a:p>
        </p:txBody>
      </p:sp>
    </p:spTree>
    <p:extLst>
      <p:ext uri="{BB962C8B-B14F-4D97-AF65-F5344CB8AC3E}">
        <p14:creationId xmlns:p14="http://schemas.microsoft.com/office/powerpoint/2010/main" val="23765548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7D8C2C35-2B8A-446E-BEC0-FD36716C29AC}" type="slidenum">
              <a:rPr lang="en-US" smtClean="0">
                <a:solidFill>
                  <a:prstClr val="black"/>
                </a:solidFill>
              </a:rPr>
              <a:pPr/>
              <a:t>16</a:t>
            </a:fld>
            <a:endParaRPr lang="en-US" dirty="0">
              <a:solidFill>
                <a:prstClr val="black"/>
              </a:solidFill>
            </a:endParaRPr>
          </a:p>
        </p:txBody>
      </p:sp>
      <p:sp>
        <p:nvSpPr>
          <p:cNvPr id="6" name="Notes Placeholder 5"/>
          <p:cNvSpPr>
            <a:spLocks noGrp="1"/>
          </p:cNvSpPr>
          <p:nvPr>
            <p:ph type="body" sz="quarter" idx="11"/>
          </p:nvPr>
        </p:nvSpPr>
        <p:spPr/>
        <p:txBody>
          <a:bodyPr>
            <a:normAutofit/>
          </a:bodyPr>
          <a:lstStyle/>
          <a:p>
            <a:pPr marL="228576" indent="-228576">
              <a:buAutoNum type="alphaUcPeriod"/>
            </a:pPr>
            <a:endParaRPr lang="en-US" baseline="0" dirty="0" smtClean="0"/>
          </a:p>
        </p:txBody>
      </p:sp>
    </p:spTree>
    <p:extLst>
      <p:ext uri="{BB962C8B-B14F-4D97-AF65-F5344CB8AC3E}">
        <p14:creationId xmlns:p14="http://schemas.microsoft.com/office/powerpoint/2010/main" val="2376554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7D8C2C35-2B8A-446E-BEC0-FD36716C29AC}" type="slidenum">
              <a:rPr lang="en-US" smtClean="0">
                <a:solidFill>
                  <a:prstClr val="black"/>
                </a:solidFill>
              </a:rPr>
              <a:pPr/>
              <a:t>17</a:t>
            </a:fld>
            <a:endParaRPr lang="en-US" dirty="0">
              <a:solidFill>
                <a:prstClr val="black"/>
              </a:solidFill>
            </a:endParaRPr>
          </a:p>
        </p:txBody>
      </p:sp>
      <p:sp>
        <p:nvSpPr>
          <p:cNvPr id="6" name="Notes Placeholder 5"/>
          <p:cNvSpPr>
            <a:spLocks noGrp="1"/>
          </p:cNvSpPr>
          <p:nvPr>
            <p:ph type="body" sz="quarter" idx="11"/>
          </p:nvPr>
        </p:nvSpPr>
        <p:spPr/>
        <p:txBody>
          <a:bodyPr>
            <a:normAutofit/>
          </a:bodyPr>
          <a:lstStyle/>
          <a:p>
            <a:pPr marL="228576" indent="-228576">
              <a:buAutoNum type="alphaUcPeriod"/>
            </a:pPr>
            <a:endParaRPr lang="en-US" baseline="0" dirty="0" smtClean="0"/>
          </a:p>
        </p:txBody>
      </p:sp>
    </p:spTree>
    <p:extLst>
      <p:ext uri="{BB962C8B-B14F-4D97-AF65-F5344CB8AC3E}">
        <p14:creationId xmlns:p14="http://schemas.microsoft.com/office/powerpoint/2010/main" val="23765548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7D8C2C35-2B8A-446E-BEC0-FD36716C29AC}" type="slidenum">
              <a:rPr lang="en-US" smtClean="0">
                <a:solidFill>
                  <a:prstClr val="black"/>
                </a:solidFill>
              </a:rPr>
              <a:pPr/>
              <a:t>18</a:t>
            </a:fld>
            <a:endParaRPr lang="en-US" dirty="0">
              <a:solidFill>
                <a:prstClr val="black"/>
              </a:solidFill>
            </a:endParaRPr>
          </a:p>
        </p:txBody>
      </p:sp>
      <p:sp>
        <p:nvSpPr>
          <p:cNvPr id="6" name="Notes Placeholder 5"/>
          <p:cNvSpPr>
            <a:spLocks noGrp="1"/>
          </p:cNvSpPr>
          <p:nvPr>
            <p:ph type="body" sz="quarter" idx="11"/>
          </p:nvPr>
        </p:nvSpPr>
        <p:spPr/>
        <p:txBody>
          <a:bodyPr>
            <a:normAutofit/>
          </a:bodyPr>
          <a:lstStyle/>
          <a:p>
            <a:endParaRPr lang="en-US" dirty="0"/>
          </a:p>
        </p:txBody>
      </p:sp>
    </p:spTree>
    <p:extLst>
      <p:ext uri="{BB962C8B-B14F-4D97-AF65-F5344CB8AC3E}">
        <p14:creationId xmlns:p14="http://schemas.microsoft.com/office/powerpoint/2010/main" val="15441799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7D8C2C35-2B8A-446E-BEC0-FD36716C29AC}" type="slidenum">
              <a:rPr lang="en-US" smtClean="0">
                <a:solidFill>
                  <a:prstClr val="black"/>
                </a:solidFill>
              </a:rPr>
              <a:pPr/>
              <a:t>19</a:t>
            </a:fld>
            <a:endParaRPr lang="en-US" dirty="0">
              <a:solidFill>
                <a:prstClr val="black"/>
              </a:solidFill>
            </a:endParaRPr>
          </a:p>
        </p:txBody>
      </p:sp>
      <p:sp>
        <p:nvSpPr>
          <p:cNvPr id="6" name="Notes Placeholder 5"/>
          <p:cNvSpPr>
            <a:spLocks noGrp="1"/>
          </p:cNvSpPr>
          <p:nvPr>
            <p:ph type="body" sz="quarter" idx="11"/>
          </p:nvPr>
        </p:nvSpPr>
        <p:spPr/>
        <p:txBody>
          <a:bodyPr>
            <a:normAutofit/>
          </a:bodyPr>
          <a:lstStyle/>
          <a:p>
            <a:pPr marL="228576" indent="-228576">
              <a:buAutoNum type="alphaUcPeriod"/>
            </a:pPr>
            <a:endParaRPr lang="en-US" baseline="0" dirty="0" smtClean="0"/>
          </a:p>
        </p:txBody>
      </p:sp>
    </p:spTree>
    <p:extLst>
      <p:ext uri="{BB962C8B-B14F-4D97-AF65-F5344CB8AC3E}">
        <p14:creationId xmlns:p14="http://schemas.microsoft.com/office/powerpoint/2010/main" val="2376554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7D8C2C35-2B8A-446E-BEC0-FD36716C29AC}" type="slidenum">
              <a:rPr lang="en-US" smtClean="0">
                <a:solidFill>
                  <a:prstClr val="black"/>
                </a:solidFill>
              </a:rPr>
              <a:pPr/>
              <a:t>2</a:t>
            </a:fld>
            <a:endParaRPr lang="en-US" dirty="0">
              <a:solidFill>
                <a:prstClr val="black"/>
              </a:solidFill>
            </a:endParaRPr>
          </a:p>
        </p:txBody>
      </p:sp>
      <p:sp>
        <p:nvSpPr>
          <p:cNvPr id="6" name="Notes Placeholder 5"/>
          <p:cNvSpPr>
            <a:spLocks noGrp="1"/>
          </p:cNvSpPr>
          <p:nvPr>
            <p:ph type="body" sz="quarter" idx="11"/>
          </p:nvPr>
        </p:nvSpPr>
        <p:spPr/>
        <p:txBody>
          <a:bodyPr>
            <a:normAutofit/>
          </a:bodyPr>
          <a:lstStyle/>
          <a:p>
            <a:endParaRPr lang="en-US" dirty="0"/>
          </a:p>
        </p:txBody>
      </p:sp>
    </p:spTree>
    <p:extLst>
      <p:ext uri="{BB962C8B-B14F-4D97-AF65-F5344CB8AC3E}">
        <p14:creationId xmlns:p14="http://schemas.microsoft.com/office/powerpoint/2010/main" val="15441799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7D8C2C35-2B8A-446E-BEC0-FD36716C29AC}" type="slidenum">
              <a:rPr lang="en-US" smtClean="0">
                <a:solidFill>
                  <a:prstClr val="black"/>
                </a:solidFill>
              </a:rPr>
              <a:pPr/>
              <a:t>20</a:t>
            </a:fld>
            <a:endParaRPr lang="en-US" dirty="0">
              <a:solidFill>
                <a:prstClr val="black"/>
              </a:solidFill>
            </a:endParaRPr>
          </a:p>
        </p:txBody>
      </p:sp>
      <p:sp>
        <p:nvSpPr>
          <p:cNvPr id="6" name="Notes Placeholder 5"/>
          <p:cNvSpPr>
            <a:spLocks noGrp="1"/>
          </p:cNvSpPr>
          <p:nvPr>
            <p:ph type="body" sz="quarter" idx="11"/>
          </p:nvPr>
        </p:nvSpPr>
        <p:spPr/>
        <p:txBody>
          <a:bodyPr>
            <a:normAutofit/>
          </a:bodyPr>
          <a:lstStyle/>
          <a:p>
            <a:pPr marL="228576" indent="-228576">
              <a:buAutoNum type="alphaUcPeriod"/>
            </a:pPr>
            <a:endParaRPr lang="en-US" baseline="0" dirty="0" smtClean="0"/>
          </a:p>
        </p:txBody>
      </p:sp>
    </p:spTree>
    <p:extLst>
      <p:ext uri="{BB962C8B-B14F-4D97-AF65-F5344CB8AC3E}">
        <p14:creationId xmlns:p14="http://schemas.microsoft.com/office/powerpoint/2010/main" val="23765548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7D8C2C35-2B8A-446E-BEC0-FD36716C29AC}" type="slidenum">
              <a:rPr lang="en-US" smtClean="0">
                <a:solidFill>
                  <a:prstClr val="black"/>
                </a:solidFill>
              </a:rPr>
              <a:pPr/>
              <a:t>21</a:t>
            </a:fld>
            <a:endParaRPr lang="en-US" dirty="0">
              <a:solidFill>
                <a:prstClr val="black"/>
              </a:solidFill>
            </a:endParaRPr>
          </a:p>
        </p:txBody>
      </p:sp>
      <p:sp>
        <p:nvSpPr>
          <p:cNvPr id="6" name="Notes Placeholder 5"/>
          <p:cNvSpPr>
            <a:spLocks noGrp="1"/>
          </p:cNvSpPr>
          <p:nvPr>
            <p:ph type="body" sz="quarter" idx="11"/>
          </p:nvPr>
        </p:nvSpPr>
        <p:spPr/>
        <p:txBody>
          <a:bodyPr>
            <a:normAutofit/>
          </a:bodyPr>
          <a:lstStyle/>
          <a:p>
            <a:pPr marL="228576" indent="-228576">
              <a:buAutoNum type="alphaUcPeriod"/>
            </a:pPr>
            <a:endParaRPr lang="en-US" baseline="0" dirty="0" smtClean="0"/>
          </a:p>
        </p:txBody>
      </p:sp>
    </p:spTree>
    <p:extLst>
      <p:ext uri="{BB962C8B-B14F-4D97-AF65-F5344CB8AC3E}">
        <p14:creationId xmlns:p14="http://schemas.microsoft.com/office/powerpoint/2010/main" val="23765548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7D8C2C35-2B8A-446E-BEC0-FD36716C29AC}" type="slidenum">
              <a:rPr lang="en-US" smtClean="0">
                <a:solidFill>
                  <a:prstClr val="black"/>
                </a:solidFill>
              </a:rPr>
              <a:pPr/>
              <a:t>22</a:t>
            </a:fld>
            <a:endParaRPr lang="en-US" dirty="0">
              <a:solidFill>
                <a:prstClr val="black"/>
              </a:solidFill>
            </a:endParaRPr>
          </a:p>
        </p:txBody>
      </p:sp>
      <p:sp>
        <p:nvSpPr>
          <p:cNvPr id="6" name="Notes Placeholder 5"/>
          <p:cNvSpPr>
            <a:spLocks noGrp="1"/>
          </p:cNvSpPr>
          <p:nvPr>
            <p:ph type="body" sz="quarter" idx="11"/>
          </p:nvPr>
        </p:nvSpPr>
        <p:spPr/>
        <p:txBody>
          <a:bodyPr>
            <a:normAutofit/>
          </a:bodyPr>
          <a:lstStyle/>
          <a:p>
            <a:pPr marL="228576" indent="-228576">
              <a:buAutoNum type="alphaUcPeriod"/>
            </a:pPr>
            <a:endParaRPr lang="en-US" baseline="0" dirty="0" smtClean="0"/>
          </a:p>
        </p:txBody>
      </p:sp>
    </p:spTree>
    <p:extLst>
      <p:ext uri="{BB962C8B-B14F-4D97-AF65-F5344CB8AC3E}">
        <p14:creationId xmlns:p14="http://schemas.microsoft.com/office/powerpoint/2010/main" val="23765548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7D8C2C35-2B8A-446E-BEC0-FD36716C29AC}" type="slidenum">
              <a:rPr lang="en-US" smtClean="0">
                <a:solidFill>
                  <a:prstClr val="black"/>
                </a:solidFill>
              </a:rPr>
              <a:pPr/>
              <a:t>23</a:t>
            </a:fld>
            <a:endParaRPr lang="en-US" dirty="0">
              <a:solidFill>
                <a:prstClr val="black"/>
              </a:solidFill>
            </a:endParaRPr>
          </a:p>
        </p:txBody>
      </p:sp>
      <p:sp>
        <p:nvSpPr>
          <p:cNvPr id="6" name="Notes Placeholder 5"/>
          <p:cNvSpPr>
            <a:spLocks noGrp="1"/>
          </p:cNvSpPr>
          <p:nvPr>
            <p:ph type="body" sz="quarter" idx="11"/>
          </p:nvPr>
        </p:nvSpPr>
        <p:spPr/>
        <p:txBody>
          <a:bodyPr>
            <a:normAutofit/>
          </a:bodyPr>
          <a:lstStyle/>
          <a:p>
            <a:endParaRPr lang="en-US" dirty="0"/>
          </a:p>
        </p:txBody>
      </p:sp>
    </p:spTree>
    <p:extLst>
      <p:ext uri="{BB962C8B-B14F-4D97-AF65-F5344CB8AC3E}">
        <p14:creationId xmlns:p14="http://schemas.microsoft.com/office/powerpoint/2010/main" val="37812074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7D8C2C35-2B8A-446E-BEC0-FD36716C29AC}" type="slidenum">
              <a:rPr lang="en-US" smtClean="0">
                <a:solidFill>
                  <a:prstClr val="black"/>
                </a:solidFill>
              </a:rPr>
              <a:pPr/>
              <a:t>24</a:t>
            </a:fld>
            <a:endParaRPr lang="en-US" dirty="0">
              <a:solidFill>
                <a:prstClr val="black"/>
              </a:solidFill>
            </a:endParaRPr>
          </a:p>
        </p:txBody>
      </p:sp>
      <p:sp>
        <p:nvSpPr>
          <p:cNvPr id="6" name="Notes Placeholder 5"/>
          <p:cNvSpPr>
            <a:spLocks noGrp="1"/>
          </p:cNvSpPr>
          <p:nvPr>
            <p:ph type="body" sz="quarter" idx="11"/>
          </p:nvPr>
        </p:nvSpPr>
        <p:spPr/>
        <p:txBody>
          <a:bodyPr>
            <a:normAutofit/>
          </a:bodyPr>
          <a:lstStyle/>
          <a:p>
            <a:endParaRPr lang="en-US" dirty="0"/>
          </a:p>
        </p:txBody>
      </p:sp>
    </p:spTree>
    <p:extLst>
      <p:ext uri="{BB962C8B-B14F-4D97-AF65-F5344CB8AC3E}">
        <p14:creationId xmlns:p14="http://schemas.microsoft.com/office/powerpoint/2010/main" val="37812074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7D8C2C35-2B8A-446E-BEC0-FD36716C29AC}" type="slidenum">
              <a:rPr lang="en-US" smtClean="0">
                <a:solidFill>
                  <a:prstClr val="black"/>
                </a:solidFill>
              </a:rPr>
              <a:pPr/>
              <a:t>25</a:t>
            </a:fld>
            <a:endParaRPr lang="en-US" dirty="0">
              <a:solidFill>
                <a:prstClr val="black"/>
              </a:solidFill>
            </a:endParaRPr>
          </a:p>
        </p:txBody>
      </p:sp>
      <p:sp>
        <p:nvSpPr>
          <p:cNvPr id="6" name="Notes Placeholder 5"/>
          <p:cNvSpPr>
            <a:spLocks noGrp="1"/>
          </p:cNvSpPr>
          <p:nvPr>
            <p:ph type="body" sz="quarter" idx="11"/>
          </p:nvPr>
        </p:nvSpPr>
        <p:spPr/>
        <p:txBody>
          <a:bodyPr>
            <a:normAutofit/>
          </a:bodyPr>
          <a:lstStyle/>
          <a:p>
            <a:endParaRPr lang="en-US" dirty="0"/>
          </a:p>
        </p:txBody>
      </p:sp>
    </p:spTree>
    <p:extLst>
      <p:ext uri="{BB962C8B-B14F-4D97-AF65-F5344CB8AC3E}">
        <p14:creationId xmlns:p14="http://schemas.microsoft.com/office/powerpoint/2010/main" val="37812074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7D8C2C35-2B8A-446E-BEC0-FD36716C29AC}" type="slidenum">
              <a:rPr lang="en-US" smtClean="0">
                <a:solidFill>
                  <a:prstClr val="black"/>
                </a:solidFill>
              </a:rPr>
              <a:pPr/>
              <a:t>26</a:t>
            </a:fld>
            <a:endParaRPr lang="en-US" dirty="0">
              <a:solidFill>
                <a:prstClr val="black"/>
              </a:solidFill>
            </a:endParaRPr>
          </a:p>
        </p:txBody>
      </p:sp>
      <p:sp>
        <p:nvSpPr>
          <p:cNvPr id="6" name="Notes Placeholder 5"/>
          <p:cNvSpPr>
            <a:spLocks noGrp="1"/>
          </p:cNvSpPr>
          <p:nvPr>
            <p:ph type="body" sz="quarter" idx="11"/>
          </p:nvPr>
        </p:nvSpPr>
        <p:spPr/>
        <p:txBody>
          <a:bodyPr>
            <a:normAutofit/>
          </a:bodyPr>
          <a:lstStyle/>
          <a:p>
            <a:endParaRPr lang="en-US" dirty="0"/>
          </a:p>
        </p:txBody>
      </p:sp>
    </p:spTree>
    <p:extLst>
      <p:ext uri="{BB962C8B-B14F-4D97-AF65-F5344CB8AC3E}">
        <p14:creationId xmlns:p14="http://schemas.microsoft.com/office/powerpoint/2010/main" val="37812074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7D8C2C35-2B8A-446E-BEC0-FD36716C29AC}" type="slidenum">
              <a:rPr lang="en-US" smtClean="0">
                <a:solidFill>
                  <a:prstClr val="black"/>
                </a:solidFill>
              </a:rPr>
              <a:pPr/>
              <a:t>27</a:t>
            </a:fld>
            <a:endParaRPr lang="en-US" dirty="0">
              <a:solidFill>
                <a:prstClr val="black"/>
              </a:solidFill>
            </a:endParaRPr>
          </a:p>
        </p:txBody>
      </p:sp>
      <p:sp>
        <p:nvSpPr>
          <p:cNvPr id="6" name="Notes Placeholder 5"/>
          <p:cNvSpPr>
            <a:spLocks noGrp="1"/>
          </p:cNvSpPr>
          <p:nvPr>
            <p:ph type="body" sz="quarter" idx="11"/>
          </p:nvPr>
        </p:nvSpPr>
        <p:spPr/>
        <p:txBody>
          <a:bodyPr>
            <a:normAutofit/>
          </a:bodyPr>
          <a:lstStyle/>
          <a:p>
            <a:endParaRPr lang="en-US" dirty="0"/>
          </a:p>
        </p:txBody>
      </p:sp>
    </p:spTree>
    <p:extLst>
      <p:ext uri="{BB962C8B-B14F-4D97-AF65-F5344CB8AC3E}">
        <p14:creationId xmlns:p14="http://schemas.microsoft.com/office/powerpoint/2010/main" val="37812074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7D8C2C35-2B8A-446E-BEC0-FD36716C29AC}" type="slidenum">
              <a:rPr lang="en-US" smtClean="0">
                <a:solidFill>
                  <a:prstClr val="black"/>
                </a:solidFill>
              </a:rPr>
              <a:pPr/>
              <a:t>28</a:t>
            </a:fld>
            <a:endParaRPr lang="en-US" dirty="0">
              <a:solidFill>
                <a:prstClr val="black"/>
              </a:solidFill>
            </a:endParaRPr>
          </a:p>
        </p:txBody>
      </p:sp>
      <p:sp>
        <p:nvSpPr>
          <p:cNvPr id="6" name="Notes Placeholder 5"/>
          <p:cNvSpPr>
            <a:spLocks noGrp="1"/>
          </p:cNvSpPr>
          <p:nvPr>
            <p:ph type="body" sz="quarter" idx="11"/>
          </p:nvPr>
        </p:nvSpPr>
        <p:spPr/>
        <p:txBody>
          <a:bodyPr>
            <a:normAutofit/>
          </a:bodyPr>
          <a:lstStyle/>
          <a:p>
            <a:endParaRPr lang="en-US" dirty="0"/>
          </a:p>
        </p:txBody>
      </p:sp>
    </p:spTree>
    <p:extLst>
      <p:ext uri="{BB962C8B-B14F-4D97-AF65-F5344CB8AC3E}">
        <p14:creationId xmlns:p14="http://schemas.microsoft.com/office/powerpoint/2010/main" val="15441799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7D8C2C35-2B8A-446E-BEC0-FD36716C29AC}" type="slidenum">
              <a:rPr lang="en-US" smtClean="0">
                <a:solidFill>
                  <a:prstClr val="black"/>
                </a:solidFill>
              </a:rPr>
              <a:pPr/>
              <a:t>29</a:t>
            </a:fld>
            <a:endParaRPr lang="en-US" dirty="0">
              <a:solidFill>
                <a:prstClr val="black"/>
              </a:solidFill>
            </a:endParaRPr>
          </a:p>
        </p:txBody>
      </p:sp>
      <p:sp>
        <p:nvSpPr>
          <p:cNvPr id="6" name="Notes Placeholder 5"/>
          <p:cNvSpPr>
            <a:spLocks noGrp="1"/>
          </p:cNvSpPr>
          <p:nvPr>
            <p:ph type="body" sz="quarter" idx="11"/>
          </p:nvPr>
        </p:nvSpPr>
        <p:spPr/>
        <p:txBody>
          <a:bodyPr>
            <a:normAutofit/>
          </a:bodyPr>
          <a:lstStyle/>
          <a:p>
            <a:endParaRPr lang="en-US" dirty="0"/>
          </a:p>
        </p:txBody>
      </p:sp>
    </p:spTree>
    <p:extLst>
      <p:ext uri="{BB962C8B-B14F-4D97-AF65-F5344CB8AC3E}">
        <p14:creationId xmlns:p14="http://schemas.microsoft.com/office/powerpoint/2010/main" val="3781207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7D8C2C35-2B8A-446E-BEC0-FD36716C29AC}" type="slidenum">
              <a:rPr lang="en-US" smtClean="0">
                <a:solidFill>
                  <a:prstClr val="black"/>
                </a:solidFill>
              </a:rPr>
              <a:pPr/>
              <a:t>3</a:t>
            </a:fld>
            <a:endParaRPr lang="en-US" dirty="0">
              <a:solidFill>
                <a:prstClr val="black"/>
              </a:solidFill>
            </a:endParaRPr>
          </a:p>
        </p:txBody>
      </p:sp>
      <p:sp>
        <p:nvSpPr>
          <p:cNvPr id="6" name="Notes Placeholder 5"/>
          <p:cNvSpPr>
            <a:spLocks noGrp="1"/>
          </p:cNvSpPr>
          <p:nvPr>
            <p:ph type="body" sz="quarter" idx="11"/>
          </p:nvPr>
        </p:nvSpPr>
        <p:spPr/>
        <p:txBody>
          <a:bodyPr>
            <a:normAutofit/>
          </a:bodyPr>
          <a:lstStyle/>
          <a:p>
            <a:endParaRPr lang="en-US" dirty="0"/>
          </a:p>
        </p:txBody>
      </p:sp>
    </p:spTree>
    <p:extLst>
      <p:ext uri="{BB962C8B-B14F-4D97-AF65-F5344CB8AC3E}">
        <p14:creationId xmlns:p14="http://schemas.microsoft.com/office/powerpoint/2010/main" val="15441799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7D8C2C35-2B8A-446E-BEC0-FD36716C29AC}" type="slidenum">
              <a:rPr lang="en-US" smtClean="0">
                <a:solidFill>
                  <a:prstClr val="black"/>
                </a:solidFill>
              </a:rPr>
              <a:pPr/>
              <a:t>30</a:t>
            </a:fld>
            <a:endParaRPr lang="en-US" dirty="0">
              <a:solidFill>
                <a:prstClr val="black"/>
              </a:solidFill>
            </a:endParaRPr>
          </a:p>
        </p:txBody>
      </p:sp>
      <p:sp>
        <p:nvSpPr>
          <p:cNvPr id="6" name="Notes Placeholder 5"/>
          <p:cNvSpPr>
            <a:spLocks noGrp="1"/>
          </p:cNvSpPr>
          <p:nvPr>
            <p:ph type="body" sz="quarter" idx="11"/>
          </p:nvPr>
        </p:nvSpPr>
        <p:spPr/>
        <p:txBody>
          <a:bodyPr>
            <a:normAutofit/>
          </a:bodyPr>
          <a:lstStyle/>
          <a:p>
            <a:endParaRPr lang="en-US" dirty="0"/>
          </a:p>
        </p:txBody>
      </p:sp>
    </p:spTree>
    <p:extLst>
      <p:ext uri="{BB962C8B-B14F-4D97-AF65-F5344CB8AC3E}">
        <p14:creationId xmlns:p14="http://schemas.microsoft.com/office/powerpoint/2010/main" val="37812074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7D8C2C35-2B8A-446E-BEC0-FD36716C29AC}" type="slidenum">
              <a:rPr lang="en-US" smtClean="0">
                <a:solidFill>
                  <a:prstClr val="black"/>
                </a:solidFill>
              </a:rPr>
              <a:pPr/>
              <a:t>31</a:t>
            </a:fld>
            <a:endParaRPr lang="en-US" dirty="0">
              <a:solidFill>
                <a:prstClr val="black"/>
              </a:solidFill>
            </a:endParaRPr>
          </a:p>
        </p:txBody>
      </p:sp>
      <p:sp>
        <p:nvSpPr>
          <p:cNvPr id="6" name="Notes Placeholder 5"/>
          <p:cNvSpPr>
            <a:spLocks noGrp="1"/>
          </p:cNvSpPr>
          <p:nvPr>
            <p:ph type="body" sz="quarter" idx="11"/>
          </p:nvPr>
        </p:nvSpPr>
        <p:spPr/>
        <p:txBody>
          <a:bodyPr>
            <a:normAutofit/>
          </a:bodyPr>
          <a:lstStyle/>
          <a:p>
            <a:endParaRPr lang="en-US" dirty="0"/>
          </a:p>
        </p:txBody>
      </p:sp>
    </p:spTree>
    <p:extLst>
      <p:ext uri="{BB962C8B-B14F-4D97-AF65-F5344CB8AC3E}">
        <p14:creationId xmlns:p14="http://schemas.microsoft.com/office/powerpoint/2010/main" val="37812074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7D8C2C35-2B8A-446E-BEC0-FD36716C29AC}" type="slidenum">
              <a:rPr lang="en-US" smtClean="0">
                <a:solidFill>
                  <a:prstClr val="black"/>
                </a:solidFill>
              </a:rPr>
              <a:pPr/>
              <a:t>32</a:t>
            </a:fld>
            <a:endParaRPr lang="en-US" dirty="0">
              <a:solidFill>
                <a:prstClr val="black"/>
              </a:solidFill>
            </a:endParaRPr>
          </a:p>
        </p:txBody>
      </p:sp>
      <p:sp>
        <p:nvSpPr>
          <p:cNvPr id="6" name="Notes Placeholder 5"/>
          <p:cNvSpPr>
            <a:spLocks noGrp="1"/>
          </p:cNvSpPr>
          <p:nvPr>
            <p:ph type="body" sz="quarter" idx="11"/>
          </p:nvPr>
        </p:nvSpPr>
        <p:spPr/>
        <p:txBody>
          <a:bodyPr>
            <a:normAutofit/>
          </a:bodyPr>
          <a:lstStyle/>
          <a:p>
            <a:endParaRPr lang="en-US" dirty="0"/>
          </a:p>
        </p:txBody>
      </p:sp>
    </p:spTree>
    <p:extLst>
      <p:ext uri="{BB962C8B-B14F-4D97-AF65-F5344CB8AC3E}">
        <p14:creationId xmlns:p14="http://schemas.microsoft.com/office/powerpoint/2010/main" val="37812074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7D8C2C35-2B8A-446E-BEC0-FD36716C29AC}" type="slidenum">
              <a:rPr lang="en-US" smtClean="0">
                <a:solidFill>
                  <a:prstClr val="black"/>
                </a:solidFill>
              </a:rPr>
              <a:pPr/>
              <a:t>33</a:t>
            </a:fld>
            <a:endParaRPr lang="en-US" dirty="0">
              <a:solidFill>
                <a:prstClr val="black"/>
              </a:solidFill>
            </a:endParaRPr>
          </a:p>
        </p:txBody>
      </p:sp>
      <p:sp>
        <p:nvSpPr>
          <p:cNvPr id="6" name="Notes Placeholder 5"/>
          <p:cNvSpPr>
            <a:spLocks noGrp="1"/>
          </p:cNvSpPr>
          <p:nvPr>
            <p:ph type="body" sz="quarter" idx="11"/>
          </p:nvPr>
        </p:nvSpPr>
        <p:spPr/>
        <p:txBody>
          <a:bodyPr>
            <a:normAutofit/>
          </a:bodyPr>
          <a:lstStyle/>
          <a:p>
            <a:endParaRPr lang="en-US" dirty="0"/>
          </a:p>
        </p:txBody>
      </p:sp>
    </p:spTree>
    <p:extLst>
      <p:ext uri="{BB962C8B-B14F-4D97-AF65-F5344CB8AC3E}">
        <p14:creationId xmlns:p14="http://schemas.microsoft.com/office/powerpoint/2010/main" val="37812074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7D8C2C35-2B8A-446E-BEC0-FD36716C29AC}" type="slidenum">
              <a:rPr lang="en-US" smtClean="0">
                <a:solidFill>
                  <a:prstClr val="black"/>
                </a:solidFill>
              </a:rPr>
              <a:pPr/>
              <a:t>38</a:t>
            </a:fld>
            <a:endParaRPr lang="en-US" dirty="0">
              <a:solidFill>
                <a:prstClr val="black"/>
              </a:solidFill>
            </a:endParaRPr>
          </a:p>
        </p:txBody>
      </p:sp>
      <p:sp>
        <p:nvSpPr>
          <p:cNvPr id="6" name="Notes Placeholder 5"/>
          <p:cNvSpPr>
            <a:spLocks noGrp="1"/>
          </p:cNvSpPr>
          <p:nvPr>
            <p:ph type="body" sz="quarter" idx="11"/>
          </p:nvPr>
        </p:nvSpPr>
        <p:spPr/>
        <p:txBody>
          <a:bodyPr>
            <a:normAutofit/>
          </a:bodyPr>
          <a:lstStyle/>
          <a:p>
            <a:endParaRPr lang="en-US" dirty="0"/>
          </a:p>
        </p:txBody>
      </p:sp>
    </p:spTree>
    <p:extLst>
      <p:ext uri="{BB962C8B-B14F-4D97-AF65-F5344CB8AC3E}">
        <p14:creationId xmlns:p14="http://schemas.microsoft.com/office/powerpoint/2010/main" val="15441799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7D8C2C35-2B8A-446E-BEC0-FD36716C29AC}" type="slidenum">
              <a:rPr lang="en-US" smtClean="0">
                <a:solidFill>
                  <a:prstClr val="black"/>
                </a:solidFill>
              </a:rPr>
              <a:pPr/>
              <a:t>45</a:t>
            </a:fld>
            <a:endParaRPr lang="en-US" dirty="0">
              <a:solidFill>
                <a:prstClr val="black"/>
              </a:solidFill>
            </a:endParaRPr>
          </a:p>
        </p:txBody>
      </p:sp>
      <p:sp>
        <p:nvSpPr>
          <p:cNvPr id="6" name="Notes Placeholder 5"/>
          <p:cNvSpPr>
            <a:spLocks noGrp="1"/>
          </p:cNvSpPr>
          <p:nvPr>
            <p:ph type="body" sz="quarter" idx="11"/>
          </p:nvPr>
        </p:nvSpPr>
        <p:spPr/>
        <p:txBody>
          <a:bodyPr>
            <a:normAutofit/>
          </a:bodyPr>
          <a:lstStyle/>
          <a:p>
            <a:endParaRPr lang="en-US" dirty="0"/>
          </a:p>
        </p:txBody>
      </p:sp>
    </p:spTree>
    <p:extLst>
      <p:ext uri="{BB962C8B-B14F-4D97-AF65-F5344CB8AC3E}">
        <p14:creationId xmlns:p14="http://schemas.microsoft.com/office/powerpoint/2010/main" val="3249689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7D8C2C35-2B8A-446E-BEC0-FD36716C29AC}" type="slidenum">
              <a:rPr lang="en-US" smtClean="0">
                <a:solidFill>
                  <a:prstClr val="black"/>
                </a:solidFill>
              </a:rPr>
              <a:pPr/>
              <a:t>46</a:t>
            </a:fld>
            <a:endParaRPr lang="en-US" dirty="0">
              <a:solidFill>
                <a:prstClr val="black"/>
              </a:solidFill>
            </a:endParaRPr>
          </a:p>
        </p:txBody>
      </p:sp>
      <p:sp>
        <p:nvSpPr>
          <p:cNvPr id="6" name="Notes Placeholder 5"/>
          <p:cNvSpPr>
            <a:spLocks noGrp="1"/>
          </p:cNvSpPr>
          <p:nvPr>
            <p:ph type="body" sz="quarter" idx="11"/>
          </p:nvPr>
        </p:nvSpPr>
        <p:spPr/>
        <p:txBody>
          <a:bodyPr>
            <a:normAutofit/>
          </a:bodyPr>
          <a:lstStyle/>
          <a:p>
            <a:endParaRPr lang="en-US" dirty="0"/>
          </a:p>
        </p:txBody>
      </p:sp>
    </p:spTree>
    <p:extLst>
      <p:ext uri="{BB962C8B-B14F-4D97-AF65-F5344CB8AC3E}">
        <p14:creationId xmlns:p14="http://schemas.microsoft.com/office/powerpoint/2010/main" val="3249689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7D8C2C35-2B8A-446E-BEC0-FD36716C29AC}" type="slidenum">
              <a:rPr lang="en-US" smtClean="0">
                <a:solidFill>
                  <a:prstClr val="black"/>
                </a:solidFill>
              </a:rPr>
              <a:pPr/>
              <a:t>47</a:t>
            </a:fld>
            <a:endParaRPr lang="en-US" dirty="0">
              <a:solidFill>
                <a:prstClr val="black"/>
              </a:solidFill>
            </a:endParaRPr>
          </a:p>
        </p:txBody>
      </p:sp>
      <p:sp>
        <p:nvSpPr>
          <p:cNvPr id="6" name="Notes Placeholder 5"/>
          <p:cNvSpPr>
            <a:spLocks noGrp="1"/>
          </p:cNvSpPr>
          <p:nvPr>
            <p:ph type="body" sz="quarter" idx="11"/>
          </p:nvPr>
        </p:nvSpPr>
        <p:spPr/>
        <p:txBody>
          <a:bodyPr>
            <a:normAutofit/>
          </a:bodyPr>
          <a:lstStyle/>
          <a:p>
            <a:endParaRPr lang="en-US" dirty="0"/>
          </a:p>
        </p:txBody>
      </p:sp>
    </p:spTree>
    <p:extLst>
      <p:ext uri="{BB962C8B-B14F-4D97-AF65-F5344CB8AC3E}">
        <p14:creationId xmlns:p14="http://schemas.microsoft.com/office/powerpoint/2010/main" val="3249689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7D8C2C35-2B8A-446E-BEC0-FD36716C29AC}" type="slidenum">
              <a:rPr lang="en-US" smtClean="0">
                <a:solidFill>
                  <a:prstClr val="black"/>
                </a:solidFill>
              </a:rPr>
              <a:pPr/>
              <a:t>48</a:t>
            </a:fld>
            <a:endParaRPr lang="en-US" dirty="0">
              <a:solidFill>
                <a:prstClr val="black"/>
              </a:solidFill>
            </a:endParaRPr>
          </a:p>
        </p:txBody>
      </p:sp>
      <p:sp>
        <p:nvSpPr>
          <p:cNvPr id="6" name="Notes Placeholder 5"/>
          <p:cNvSpPr>
            <a:spLocks noGrp="1"/>
          </p:cNvSpPr>
          <p:nvPr>
            <p:ph type="body" sz="quarter" idx="11"/>
          </p:nvPr>
        </p:nvSpPr>
        <p:spPr/>
        <p:txBody>
          <a:bodyPr>
            <a:normAutofit/>
          </a:bodyPr>
          <a:lstStyle/>
          <a:p>
            <a:endParaRPr lang="en-US" dirty="0"/>
          </a:p>
        </p:txBody>
      </p:sp>
    </p:spTree>
    <p:extLst>
      <p:ext uri="{BB962C8B-B14F-4D97-AF65-F5344CB8AC3E}">
        <p14:creationId xmlns:p14="http://schemas.microsoft.com/office/powerpoint/2010/main" val="3249689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7D8C2C35-2B8A-446E-BEC0-FD36716C29AC}" type="slidenum">
              <a:rPr lang="en-US" smtClean="0">
                <a:solidFill>
                  <a:prstClr val="black"/>
                </a:solidFill>
              </a:rPr>
              <a:pPr/>
              <a:t>49</a:t>
            </a:fld>
            <a:endParaRPr lang="en-US" dirty="0">
              <a:solidFill>
                <a:prstClr val="black"/>
              </a:solidFill>
            </a:endParaRPr>
          </a:p>
        </p:txBody>
      </p:sp>
      <p:sp>
        <p:nvSpPr>
          <p:cNvPr id="6" name="Notes Placeholder 5"/>
          <p:cNvSpPr>
            <a:spLocks noGrp="1"/>
          </p:cNvSpPr>
          <p:nvPr>
            <p:ph type="body" sz="quarter" idx="11"/>
          </p:nvPr>
        </p:nvSpPr>
        <p:spPr/>
        <p:txBody>
          <a:bodyPr>
            <a:normAutofit/>
          </a:bodyPr>
          <a:lstStyle/>
          <a:p>
            <a:endParaRPr lang="en-US" dirty="0"/>
          </a:p>
        </p:txBody>
      </p:sp>
    </p:spTree>
    <p:extLst>
      <p:ext uri="{BB962C8B-B14F-4D97-AF65-F5344CB8AC3E}">
        <p14:creationId xmlns:p14="http://schemas.microsoft.com/office/powerpoint/2010/main" val="324968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7D8C2C35-2B8A-446E-BEC0-FD36716C29AC}" type="slidenum">
              <a:rPr lang="en-US" smtClean="0">
                <a:solidFill>
                  <a:prstClr val="black"/>
                </a:solidFill>
              </a:rPr>
              <a:pPr/>
              <a:t>4</a:t>
            </a:fld>
            <a:endParaRPr lang="en-US" dirty="0">
              <a:solidFill>
                <a:prstClr val="black"/>
              </a:solidFill>
            </a:endParaRPr>
          </a:p>
        </p:txBody>
      </p:sp>
      <p:sp>
        <p:nvSpPr>
          <p:cNvPr id="6" name="Notes Placeholder 5"/>
          <p:cNvSpPr>
            <a:spLocks noGrp="1"/>
          </p:cNvSpPr>
          <p:nvPr>
            <p:ph type="body" sz="quarter" idx="11"/>
          </p:nvPr>
        </p:nvSpPr>
        <p:spPr/>
        <p:txBody>
          <a:bodyPr>
            <a:normAutofit/>
          </a:bodyPr>
          <a:lstStyle/>
          <a:p>
            <a:pPr marL="228576" indent="-228576">
              <a:buAutoNum type="alphaUcPeriod"/>
            </a:pPr>
            <a:endParaRPr lang="en-US" dirty="0"/>
          </a:p>
        </p:txBody>
      </p:sp>
    </p:spTree>
    <p:extLst>
      <p:ext uri="{BB962C8B-B14F-4D97-AF65-F5344CB8AC3E}">
        <p14:creationId xmlns:p14="http://schemas.microsoft.com/office/powerpoint/2010/main" val="26406277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50</a:t>
            </a:fld>
            <a:endParaRPr lang="en-US" dirty="0"/>
          </a:p>
        </p:txBody>
      </p:sp>
      <p:sp>
        <p:nvSpPr>
          <p:cNvPr id="15" name="Slide Image Placeholder 14"/>
          <p:cNvSpPr>
            <a:spLocks noGrp="1" noRot="1" noChangeAspect="1"/>
          </p:cNvSpPr>
          <p:nvPr>
            <p:ph type="sldImg"/>
          </p:nvPr>
        </p:nvSpPr>
        <p:spPr/>
      </p:sp>
      <p:sp>
        <p:nvSpPr>
          <p:cNvPr id="16" name="Notes Placeholder 15"/>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799838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7D8C2C35-2B8A-446E-BEC0-FD36716C29AC}" type="slidenum">
              <a:rPr lang="en-US" smtClean="0">
                <a:solidFill>
                  <a:prstClr val="black"/>
                </a:solidFill>
              </a:rPr>
              <a:pPr/>
              <a:t>5</a:t>
            </a:fld>
            <a:endParaRPr lang="en-US" dirty="0">
              <a:solidFill>
                <a:prstClr val="black"/>
              </a:solidFill>
            </a:endParaRPr>
          </a:p>
        </p:txBody>
      </p:sp>
      <p:sp>
        <p:nvSpPr>
          <p:cNvPr id="6" name="Notes Placeholder 5"/>
          <p:cNvSpPr>
            <a:spLocks noGrp="1"/>
          </p:cNvSpPr>
          <p:nvPr>
            <p:ph type="body" sz="quarter" idx="11"/>
          </p:nvPr>
        </p:nvSpPr>
        <p:spPr/>
        <p:txBody>
          <a:bodyPr>
            <a:normAutofit/>
          </a:bodyPr>
          <a:lstStyle/>
          <a:p>
            <a:pPr marL="228576" indent="-228576">
              <a:buAutoNum type="alphaUcPeriod"/>
            </a:pPr>
            <a:endParaRPr lang="en-US" dirty="0"/>
          </a:p>
        </p:txBody>
      </p:sp>
    </p:spTree>
    <p:extLst>
      <p:ext uri="{BB962C8B-B14F-4D97-AF65-F5344CB8AC3E}">
        <p14:creationId xmlns:p14="http://schemas.microsoft.com/office/powerpoint/2010/main" val="2640627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7D8C2C35-2B8A-446E-BEC0-FD36716C29AC}" type="slidenum">
              <a:rPr lang="en-US" smtClean="0">
                <a:solidFill>
                  <a:prstClr val="black"/>
                </a:solidFill>
              </a:rPr>
              <a:pPr/>
              <a:t>6</a:t>
            </a:fld>
            <a:endParaRPr lang="en-US" dirty="0">
              <a:solidFill>
                <a:prstClr val="black"/>
              </a:solidFill>
            </a:endParaRPr>
          </a:p>
        </p:txBody>
      </p:sp>
      <p:sp>
        <p:nvSpPr>
          <p:cNvPr id="6" name="Notes Placeholder 5"/>
          <p:cNvSpPr>
            <a:spLocks noGrp="1"/>
          </p:cNvSpPr>
          <p:nvPr>
            <p:ph type="body" sz="quarter" idx="11"/>
          </p:nvPr>
        </p:nvSpPr>
        <p:spPr/>
        <p:txBody>
          <a:bodyPr>
            <a:normAutofit/>
          </a:bodyPr>
          <a:lstStyle/>
          <a:p>
            <a:pPr marL="228576" indent="-228576">
              <a:buAutoNum type="alphaUcPeriod"/>
            </a:pPr>
            <a:endParaRPr lang="en-US" dirty="0"/>
          </a:p>
        </p:txBody>
      </p:sp>
    </p:spTree>
    <p:extLst>
      <p:ext uri="{BB962C8B-B14F-4D97-AF65-F5344CB8AC3E}">
        <p14:creationId xmlns:p14="http://schemas.microsoft.com/office/powerpoint/2010/main" val="2640627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7D8C2C35-2B8A-446E-BEC0-FD36716C29AC}" type="slidenum">
              <a:rPr lang="en-US" smtClean="0">
                <a:solidFill>
                  <a:prstClr val="black"/>
                </a:solidFill>
              </a:rPr>
              <a:pPr/>
              <a:t>7</a:t>
            </a:fld>
            <a:endParaRPr lang="en-US" dirty="0">
              <a:solidFill>
                <a:prstClr val="black"/>
              </a:solidFill>
            </a:endParaRPr>
          </a:p>
        </p:txBody>
      </p:sp>
      <p:sp>
        <p:nvSpPr>
          <p:cNvPr id="6" name="Notes Placeholder 5"/>
          <p:cNvSpPr>
            <a:spLocks noGrp="1"/>
          </p:cNvSpPr>
          <p:nvPr>
            <p:ph type="body" sz="quarter" idx="11"/>
          </p:nvPr>
        </p:nvSpPr>
        <p:spPr/>
        <p:txBody>
          <a:bodyPr>
            <a:normAutofit/>
          </a:bodyPr>
          <a:lstStyle/>
          <a:p>
            <a:endParaRPr lang="en-US" dirty="0"/>
          </a:p>
        </p:txBody>
      </p:sp>
    </p:spTree>
    <p:extLst>
      <p:ext uri="{BB962C8B-B14F-4D97-AF65-F5344CB8AC3E}">
        <p14:creationId xmlns:p14="http://schemas.microsoft.com/office/powerpoint/2010/main" val="1544179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7D8C2C35-2B8A-446E-BEC0-FD36716C29AC}" type="slidenum">
              <a:rPr lang="en-US" smtClean="0">
                <a:solidFill>
                  <a:prstClr val="black"/>
                </a:solidFill>
              </a:rPr>
              <a:pPr/>
              <a:t>8</a:t>
            </a:fld>
            <a:endParaRPr lang="en-US" dirty="0">
              <a:solidFill>
                <a:prstClr val="black"/>
              </a:solidFill>
            </a:endParaRPr>
          </a:p>
        </p:txBody>
      </p:sp>
      <p:sp>
        <p:nvSpPr>
          <p:cNvPr id="6" name="Notes Placeholder 5"/>
          <p:cNvSpPr>
            <a:spLocks noGrp="1"/>
          </p:cNvSpPr>
          <p:nvPr>
            <p:ph type="body" sz="quarter" idx="11"/>
          </p:nvPr>
        </p:nvSpPr>
        <p:spPr/>
        <p:txBody>
          <a:bodyPr>
            <a:normAutofit/>
          </a:bodyPr>
          <a:lstStyle/>
          <a:p>
            <a:pPr marL="228576" indent="-228576">
              <a:buAutoNum type="alphaUcPeriod"/>
            </a:pPr>
            <a:endParaRPr lang="en-US" baseline="0" dirty="0" smtClean="0"/>
          </a:p>
        </p:txBody>
      </p:sp>
    </p:spTree>
    <p:extLst>
      <p:ext uri="{BB962C8B-B14F-4D97-AF65-F5344CB8AC3E}">
        <p14:creationId xmlns:p14="http://schemas.microsoft.com/office/powerpoint/2010/main" val="2376554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7D8C2C35-2B8A-446E-BEC0-FD36716C29AC}" type="slidenum">
              <a:rPr lang="en-US" smtClean="0">
                <a:solidFill>
                  <a:prstClr val="black"/>
                </a:solidFill>
              </a:rPr>
              <a:pPr/>
              <a:t>9</a:t>
            </a:fld>
            <a:endParaRPr lang="en-US" dirty="0">
              <a:solidFill>
                <a:prstClr val="black"/>
              </a:solidFill>
            </a:endParaRPr>
          </a:p>
        </p:txBody>
      </p:sp>
      <p:sp>
        <p:nvSpPr>
          <p:cNvPr id="6" name="Notes Placeholder 5"/>
          <p:cNvSpPr>
            <a:spLocks noGrp="1"/>
          </p:cNvSpPr>
          <p:nvPr>
            <p:ph type="body" sz="quarter" idx="11"/>
          </p:nvPr>
        </p:nvSpPr>
        <p:spPr/>
        <p:txBody>
          <a:bodyPr>
            <a:normAutofit/>
          </a:bodyPr>
          <a:lstStyle/>
          <a:p>
            <a:pPr marL="228576" indent="-228576">
              <a:buAutoNum type="alphaUcPeriod"/>
            </a:pPr>
            <a:endParaRPr lang="en-US" baseline="0" dirty="0" smtClean="0"/>
          </a:p>
        </p:txBody>
      </p:sp>
    </p:spTree>
    <p:extLst>
      <p:ext uri="{BB962C8B-B14F-4D97-AF65-F5344CB8AC3E}">
        <p14:creationId xmlns:p14="http://schemas.microsoft.com/office/powerpoint/2010/main" val="23765548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global12.sap.com/corporate-en/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dirty="0" smtClean="0"/>
              <a:t>Click icon to add picture</a:t>
            </a:r>
            <a:endParaRPr lang="en-US" dirty="0"/>
          </a:p>
        </p:txBody>
      </p:sp>
      <p:sp>
        <p:nvSpPr>
          <p:cNvPr id="7" name="Text Placeholder 6"/>
          <p:cNvSpPr>
            <a:spLocks noGrp="1"/>
          </p:cNvSpPr>
          <p:nvPr>
            <p:ph type="body" sz="quarter" idx="11" hasCustomPrompt="1"/>
          </p:nvPr>
        </p:nvSpPr>
        <p:spPr bwMode="gray">
          <a:xfrm>
            <a:off x="324000" y="1690687"/>
            <a:ext cx="5238000" cy="4391025"/>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dirty="0" smtClean="0"/>
              <a:t>Click icon to add picture</a:t>
            </a:r>
            <a:endParaRPr lang="en-US"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dirty="0" smtClean="0"/>
              <a:t>Click icon to add picture</a:t>
            </a:r>
            <a:endParaRPr lang="en-US"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dirty="0" smtClean="0"/>
              <a:t>Click icon to add picture</a:t>
            </a:r>
            <a:endParaRPr lang="en-US"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dirty="0" smtClean="0"/>
              <a:t>Click icon to add picture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8"/>
            <a:ext cx="8493125" cy="4395787"/>
          </a:xfrm>
        </p:spPr>
        <p:txBody>
          <a:bodyPr/>
          <a:lstStyle>
            <a:lvl1pPr>
              <a:defRPr/>
            </a:lvl1pPr>
          </a:lstStyle>
          <a:p>
            <a:pPr lvl="0"/>
            <a:r>
              <a:rPr lang="en-US" noProof="0" dirty="0" smtClean="0"/>
              <a:t>Click to add content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2" name="Title 1"/>
          <p:cNvSpPr>
            <a:spLocks noGrp="1"/>
          </p:cNvSpPr>
          <p:nvPr>
            <p:ph type="title" hasCustomPrompt="1"/>
          </p:nvPr>
        </p:nvSpPr>
        <p:spPr/>
        <p:txBody>
          <a:bodyPr/>
          <a:lstStyle/>
          <a:p>
            <a:r>
              <a:rPr lang="en-US" noProof="0" dirty="0" smtClean="0"/>
              <a:t>Insert page title</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TextBox 1"/>
          <p:cNvSpPr txBox="1"/>
          <p:nvPr userDrawn="1"/>
        </p:nvSpPr>
        <p:spPr bwMode="black">
          <a:xfrm>
            <a:off x="324000" y="6636183"/>
            <a:ext cx="1689565" cy="123111"/>
          </a:xfrm>
          <a:prstGeom prst="rect">
            <a:avLst/>
          </a:prstGeom>
          <a:noFill/>
        </p:spPr>
        <p:txBody>
          <a:bodyPr wrap="none" lIns="0" tIns="0" rIns="0" bIns="0" rtlCol="0">
            <a:spAutoFit/>
          </a:bodyPr>
          <a:lstStyle/>
          <a:p>
            <a:pPr marL="133350" indent="-133350" algn="l">
              <a:buClr>
                <a:schemeClr val="tx1"/>
              </a:buClr>
              <a:buFont typeface="Arial" pitchFamily="34" charset="0"/>
              <a:buChar char="©"/>
              <a:tabLst/>
            </a:pPr>
            <a:r>
              <a:rPr lang="en-US" sz="800" noProof="0" dirty="0" smtClean="0">
                <a:solidFill>
                  <a:sysClr val="windowText" lastClr="000000"/>
                </a:solidFill>
              </a:rPr>
              <a:t>2013 SAP AG. All rights reserved.</a:t>
            </a:r>
          </a:p>
        </p:txBody>
      </p:sp>
      <p:sp>
        <p:nvSpPr>
          <p:cNvPr id="3" name="TextBox 2"/>
          <p:cNvSpPr txBox="1"/>
          <p:nvPr userDrawn="1"/>
        </p:nvSpPr>
        <p:spPr bwMode="black">
          <a:xfrm>
            <a:off x="8698291" y="6636183"/>
            <a:ext cx="125034" cy="123111"/>
          </a:xfrm>
          <a:prstGeom prst="rect">
            <a:avLst/>
          </a:prstGeom>
          <a:noFill/>
        </p:spPr>
        <p:txBody>
          <a:bodyPr wrap="none" lIns="0" tIns="0" rIns="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tx1"/>
                </a:solidFill>
              </a:rPr>
              <a:pPr marL="93663" indent="-93663" algn="r">
                <a:buClr>
                  <a:schemeClr val="accent2"/>
                </a:buClr>
                <a:buFont typeface="Arial" pitchFamily="34" charset="0"/>
                <a:buNone/>
              </a:pPr>
              <a:t>‹#›</a:t>
            </a:fld>
            <a:endParaRPr lang="en-US" sz="800" noProof="0" dirty="0" smtClean="0">
              <a:solidFill>
                <a:schemeClr val="tx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algn="l" defTabSz="914400" rtl="0" eaLnBrk="1" latinLnBrk="0" hangingPunct="1">
              <a:spcBef>
                <a:spcPct val="0"/>
              </a:spcBef>
              <a:buNone/>
            </a:pPr>
            <a:r>
              <a:rPr lang="en-US" sz="2400" b="1" kern="1200" noProof="0" dirty="0" smtClean="0">
                <a:solidFill>
                  <a:schemeClr val="accent2"/>
                </a:solidFill>
                <a:latin typeface="+mj-lt"/>
                <a:ea typeface="+mj-ea"/>
                <a:cs typeface="+mj-cs"/>
              </a:rPr>
              <a:t>© 2015 SAP SE or an SAP affiliate company. </a:t>
            </a:r>
            <a:br>
              <a:rPr lang="en-US" sz="2400" b="1" kern="1200" noProof="0" dirty="0" smtClean="0">
                <a:solidFill>
                  <a:schemeClr val="accent2"/>
                </a:solidFill>
                <a:latin typeface="+mj-lt"/>
                <a:ea typeface="+mj-ea"/>
                <a:cs typeface="+mj-cs"/>
              </a:rPr>
            </a:br>
            <a:r>
              <a:rPr lang="en-US" sz="2400" b="1" kern="1200" noProof="0" dirty="0" smtClean="0">
                <a:solidFill>
                  <a:schemeClr val="accent2"/>
                </a:solidFill>
                <a:latin typeface="+mj-lt"/>
                <a:ea typeface="+mj-ea"/>
                <a:cs typeface="+mj-cs"/>
              </a:rPr>
              <a:t>All rights reserved.</a:t>
            </a:r>
          </a:p>
        </p:txBody>
      </p:sp>
      <p:sp>
        <p:nvSpPr>
          <p:cNvPr id="5" name="TextBox 4"/>
          <p:cNvSpPr txBox="1"/>
          <p:nvPr userDrawn="1"/>
        </p:nvSpPr>
        <p:spPr bwMode="gray">
          <a:xfrm>
            <a:off x="324000" y="1692000"/>
            <a:ext cx="8496150" cy="3539430"/>
          </a:xfrm>
          <a:prstGeom prst="rect">
            <a:avLst/>
          </a:prstGeom>
          <a:noFill/>
        </p:spPr>
        <p:txBody>
          <a:bodyPr wrap="square" lIns="0" tIns="0" rIns="0" bIns="0" rtlCol="0">
            <a:spAutoFit/>
          </a:bodyPr>
          <a:lstStyle/>
          <a:p>
            <a:r>
              <a:rPr lang="en-US" sz="1000" kern="1200" dirty="0" smtClean="0">
                <a:solidFill>
                  <a:schemeClr val="tx1"/>
                </a:solidFill>
                <a:latin typeface="Arial"/>
                <a:ea typeface="MS PGothic" pitchFamily="34" charset="-128"/>
                <a:cs typeface="+mn-cs"/>
              </a:rPr>
              <a:t>No part of this publication may be reproduced or transmitted in any form or for any purpose without the express permission of SAP SE or an </a:t>
            </a:r>
          </a:p>
          <a:p>
            <a:r>
              <a:rPr lang="en-US" sz="1000" kern="1200" dirty="0" smtClean="0">
                <a:solidFill>
                  <a:schemeClr val="tx1"/>
                </a:solidFill>
                <a:latin typeface="Arial"/>
                <a:ea typeface="MS PGothic" pitchFamily="34" charset="-128"/>
                <a:cs typeface="+mn-cs"/>
              </a:rPr>
              <a:t>SAP affiliate company.</a:t>
            </a:r>
          </a:p>
          <a:p>
            <a:pPr>
              <a:spcBef>
                <a:spcPts val="1200"/>
              </a:spcBef>
            </a:pPr>
            <a:r>
              <a:rPr lang="en-US" sz="1000" kern="1200" dirty="0" smtClean="0">
                <a:solidFill>
                  <a:schemeClr val="tx1"/>
                </a:solidFill>
                <a:latin typeface="Arial"/>
                <a:ea typeface="MS PGothic" pitchFamily="34" charset="-128"/>
                <a:cs typeface="+mn-cs"/>
              </a:rPr>
              <a:t>SAP and other SAP products and services mentioned herein as well as their respective logos are trademarks or registered trademarks of SAP SE </a:t>
            </a:r>
            <a:br>
              <a:rPr lang="en-US" sz="1000" kern="1200" dirty="0" smtClean="0">
                <a:solidFill>
                  <a:schemeClr val="tx1"/>
                </a:solidFill>
                <a:latin typeface="Arial"/>
                <a:ea typeface="MS PGothic" pitchFamily="34" charset="-128"/>
                <a:cs typeface="+mn-cs"/>
              </a:rPr>
            </a:br>
            <a:r>
              <a:rPr lang="en-US" sz="1000" kern="1200" dirty="0" smtClean="0">
                <a:solidFill>
                  <a:schemeClr val="tx1"/>
                </a:solidFill>
                <a:latin typeface="Arial"/>
                <a:ea typeface="MS PGothic" pitchFamily="34" charset="-128"/>
                <a:cs typeface="+mn-cs"/>
              </a:rPr>
              <a:t>(or an SAP affiliate company) in Germany and other countries. Please see </a:t>
            </a:r>
            <a:r>
              <a:rPr lang="en-US" sz="1000" kern="1200" dirty="0" smtClean="0">
                <a:solidFill>
                  <a:schemeClr val="tx1"/>
                </a:solidFill>
                <a:latin typeface="Arial"/>
                <a:ea typeface="MS PGothic" pitchFamily="34" charset="-128"/>
                <a:cs typeface="+mn-cs"/>
                <a:hlinkClick r:id="rId2"/>
              </a:rPr>
              <a:t>http://global12.sap.com/corporate-en/legal/copyright/index.epx</a:t>
            </a:r>
            <a:r>
              <a:rPr lang="en-US" sz="1000" kern="1200" dirty="0" smtClean="0">
                <a:solidFill>
                  <a:schemeClr val="tx1"/>
                </a:solidFill>
                <a:latin typeface="Arial"/>
                <a:ea typeface="MS PGothic" pitchFamily="34" charset="-128"/>
                <a:cs typeface="+mn-cs"/>
              </a:rPr>
              <a:t> for additional trademark information and notices.</a:t>
            </a:r>
          </a:p>
          <a:p>
            <a:pPr>
              <a:spcBef>
                <a:spcPts val="1200"/>
              </a:spcBef>
            </a:pPr>
            <a:r>
              <a:rPr lang="en-US" sz="1000" kern="1200" dirty="0" smtClean="0">
                <a:solidFill>
                  <a:schemeClr val="tx1"/>
                </a:solidFill>
                <a:latin typeface="Arial"/>
                <a:ea typeface="MS PGothic" pitchFamily="34" charset="-128"/>
                <a:cs typeface="+mn-cs"/>
              </a:rPr>
              <a:t>Some software products marketed by SAP SE and its distributors contain proprietary software components of other software vendors.</a:t>
            </a:r>
          </a:p>
          <a:p>
            <a:pPr>
              <a:spcBef>
                <a:spcPts val="1200"/>
              </a:spcBef>
            </a:pPr>
            <a:r>
              <a:rPr lang="en-US" sz="1000" kern="1200" dirty="0" smtClean="0">
                <a:solidFill>
                  <a:schemeClr val="tx1"/>
                </a:solidFill>
                <a:latin typeface="Arial"/>
                <a:ea typeface="MS PGothic" pitchFamily="34" charset="-128"/>
                <a:cs typeface="+mn-cs"/>
              </a:rPr>
              <a:t>National product specifications may vary.</a:t>
            </a:r>
          </a:p>
          <a:p>
            <a:pPr>
              <a:spcBef>
                <a:spcPts val="1200"/>
              </a:spcBef>
            </a:pPr>
            <a:r>
              <a:rPr lang="en-US" sz="1000" kern="1200" dirty="0" smtClean="0">
                <a:solidFill>
                  <a:schemeClr val="tx1"/>
                </a:solidFill>
                <a:latin typeface="Arial"/>
                <a:ea typeface="MS PGothic" pitchFamily="34" charset="-128"/>
                <a:cs typeface="+mn-cs"/>
              </a:rPr>
              <a:t>These materials are provided by SAP SE or an SAP affiliate company for informational purposes only, without representation or warranty of any kind, and SAP SE or its affiliated companies shall not be liable for errors or omissions with respect to the materials. The only warranties for SAP SE or </a:t>
            </a:r>
            <a:br>
              <a:rPr lang="en-US" sz="1000" kern="1200" dirty="0" smtClean="0">
                <a:solidFill>
                  <a:schemeClr val="tx1"/>
                </a:solidFill>
                <a:latin typeface="Arial"/>
                <a:ea typeface="MS PGothic" pitchFamily="34" charset="-128"/>
                <a:cs typeface="+mn-cs"/>
              </a:rPr>
            </a:br>
            <a:r>
              <a:rPr lang="en-US" sz="1000" kern="1200" dirty="0" smtClean="0">
                <a:solidFill>
                  <a:schemeClr val="tx1"/>
                </a:solidFill>
                <a:latin typeface="Arial"/>
                <a:ea typeface="MS PGothic" pitchFamily="34" charset="-128"/>
                <a:cs typeface="+mn-cs"/>
              </a:rPr>
              <a:t>SAP affiliate company products and services are those that are set forth in the express warranty statements accompanying such products and </a:t>
            </a:r>
            <a:br>
              <a:rPr lang="en-US" sz="1000" kern="1200" dirty="0" smtClean="0">
                <a:solidFill>
                  <a:schemeClr val="tx1"/>
                </a:solidFill>
                <a:latin typeface="Arial"/>
                <a:ea typeface="MS PGothic" pitchFamily="34" charset="-128"/>
                <a:cs typeface="+mn-cs"/>
              </a:rPr>
            </a:br>
            <a:r>
              <a:rPr lang="en-US" sz="1000" kern="1200" dirty="0" smtClean="0">
                <a:solidFill>
                  <a:schemeClr val="tx1"/>
                </a:solidFill>
                <a:latin typeface="Arial"/>
                <a:ea typeface="MS PGothic" pitchFamily="34" charset="-128"/>
                <a:cs typeface="+mn-cs"/>
              </a:rPr>
              <a:t>services, if any. Nothing herein should be construed as constituting an additional warranty. </a:t>
            </a:r>
          </a:p>
          <a:p>
            <a:pPr>
              <a:spcBef>
                <a:spcPts val="1200"/>
              </a:spcBef>
            </a:pPr>
            <a:r>
              <a:rPr lang="en-US" sz="1000" kern="1200" dirty="0" smtClean="0">
                <a:solidFill>
                  <a:schemeClr val="tx1"/>
                </a:solidFill>
                <a:latin typeface="Arial"/>
                <a:ea typeface="MS PGothic"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Tree>
    <p:extLst>
      <p:ext uri="{BB962C8B-B14F-4D97-AF65-F5344CB8AC3E}">
        <p14:creationId xmlns:p14="http://schemas.microsoft.com/office/powerpoint/2010/main" val="953147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en-US"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dirty="0" smtClean="0"/>
              <a:t>Click icon to add picture</a:t>
            </a:r>
            <a:endParaRPr lang="en-US" dirty="0"/>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en-US"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Thank you</a:t>
            </a:r>
            <a:endParaRPr lang="en-US"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478631"/>
            <a:ext cx="1832305" cy="907257"/>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&lt;Agenda&gt;</a:t>
            </a:r>
            <a:endParaRPr lang="en-US" dirty="0"/>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smtClean="0"/>
              <a:t>Agenda Item/Divider Headline</a:t>
            </a:r>
          </a:p>
          <a:p>
            <a:pPr lvl="1"/>
            <a:r>
              <a:rPr lang="en-US" dirty="0" smtClean="0"/>
              <a:t>Details</a:t>
            </a:r>
          </a:p>
          <a:p>
            <a:pPr lvl="2"/>
            <a:r>
              <a:rPr lang="en-US" dirty="0" smtClean="0"/>
              <a:t>Third Level</a:t>
            </a:r>
          </a:p>
          <a:p>
            <a:pPr lvl="4"/>
            <a:r>
              <a:rPr lang="en-US" dirty="0" smtClean="0"/>
              <a:t>Fourth Level</a:t>
            </a:r>
          </a:p>
          <a:p>
            <a:endParaRPr lang="en-US" dirty="0"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4" name="TextBox 33"/>
          <p:cNvSpPr txBox="1"/>
          <p:nvPr/>
        </p:nvSpPr>
        <p:spPr bwMode="black">
          <a:xfrm>
            <a:off x="8625588" y="6636183"/>
            <a:ext cx="197737" cy="123111"/>
          </a:xfrm>
          <a:prstGeom prst="rect">
            <a:avLst/>
          </a:prstGeom>
          <a:noFill/>
        </p:spPr>
        <p:txBody>
          <a:bodyPr wrap="none" lIns="0" tIns="0" rIns="7200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bg1"/>
                </a:solidFill>
              </a:rPr>
              <a:pPr marL="93663" indent="-93663" algn="r">
                <a:buClr>
                  <a:schemeClr val="accent2"/>
                </a:buClr>
                <a:buFont typeface="Arial" pitchFamily="34" charset="0"/>
                <a:buNone/>
              </a:pPr>
              <a:t>‹#›</a:t>
            </a:fld>
            <a:endParaRPr lang="en-US" sz="800" noProof="0" dirty="0" smtClean="0">
              <a:solidFill>
                <a:schemeClr val="bg1"/>
              </a:solidFill>
            </a:endParaRPr>
          </a:p>
        </p:txBody>
      </p:sp>
      <p:sp>
        <p:nvSpPr>
          <p:cNvPr id="4" name="Information_Classification"/>
          <p:cNvSpPr txBox="1"/>
          <p:nvPr/>
        </p:nvSpPr>
        <p:spPr>
          <a:xfrm>
            <a:off x="7721600" y="6638354"/>
            <a:ext cx="347852" cy="153888"/>
          </a:xfrm>
          <a:prstGeom prst="rect">
            <a:avLst/>
          </a:prstGeom>
          <a:noFill/>
        </p:spPr>
        <p:txBody>
          <a:bodyPr vert="horz" wrap="none" lIns="0" tIns="0" rIns="0" bIns="0" rtlCol="0">
            <a:spAutoFit/>
          </a:bodyPr>
          <a:lstStyle/>
          <a:p>
            <a:pPr algn="l" fontAlgn="base">
              <a:spcBef>
                <a:spcPct val="50000"/>
              </a:spcBef>
              <a:spcAft>
                <a:spcPct val="0"/>
              </a:spcAft>
              <a:buClr>
                <a:srgbClr val="F0AB00"/>
              </a:buClr>
              <a:buSzPct val="80000"/>
            </a:pPr>
            <a:r>
              <a:rPr kumimoji="0" lang="en-US" sz="1000" b="0" i="0" u="none" kern="0" baseline="0" dirty="0" smtClean="0">
                <a:solidFill>
                  <a:srgbClr val="FFFFFF"/>
                </a:solidFill>
                <a:latin typeface="Arial"/>
                <a:ea typeface="Arial Unicode MS"/>
                <a:cs typeface="Arial Unicode MS" pitchFamily="34" charset="-128"/>
                <a:sym typeface="Arial"/>
              </a:rPr>
              <a:t>Public</a:t>
            </a:r>
          </a:p>
        </p:txBody>
      </p:sp>
      <p:sp>
        <p:nvSpPr>
          <p:cNvPr id="11" name="TextBox 10"/>
          <p:cNvSpPr txBox="1"/>
          <p:nvPr userDrawn="1"/>
        </p:nvSpPr>
        <p:spPr bwMode="black">
          <a:xfrm>
            <a:off x="324000" y="6636183"/>
            <a:ext cx="3111997" cy="123111"/>
          </a:xfrm>
          <a:prstGeom prst="rect">
            <a:avLst/>
          </a:prstGeom>
          <a:noFill/>
        </p:spPr>
        <p:txBody>
          <a:bodyPr wrap="none" lIns="72000" tIns="0" rIns="0" bIns="0" rtlCol="0">
            <a:spAutoFit/>
          </a:bodyPr>
          <a:lstStyle/>
          <a:p>
            <a:pPr marL="133350" indent="-133350" algn="l">
              <a:buClr>
                <a:schemeClr val="bg1"/>
              </a:buClr>
              <a:buFont typeface="Arial" pitchFamily="34" charset="0"/>
              <a:buChar char="©"/>
              <a:tabLst/>
            </a:pPr>
            <a:r>
              <a:rPr lang="en-US" sz="800" noProof="0" dirty="0" smtClean="0">
                <a:solidFill>
                  <a:schemeClr val="bg1"/>
                </a:solidFill>
              </a:rPr>
              <a:t>2015 SAP SE or an SAP affiliate company. All rights reserved.</a:t>
            </a: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692" r:id="rId19"/>
    <p:sldLayoutId id="2147483711" r:id="rId20"/>
  </p:sldLayoutIdLst>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tags" Target="../tags/tag18.xml"/><Relationship Id="rId7" Type="http://schemas.openxmlformats.org/officeDocument/2006/relationships/oleObject" Target="../embeddings/oleObject9.bin"/><Relationship Id="rId2" Type="http://schemas.openxmlformats.org/officeDocument/2006/relationships/tags" Target="../tags/tag17.xml"/><Relationship Id="rId1" Type="http://schemas.openxmlformats.org/officeDocument/2006/relationships/vmlDrawing" Target="../drawings/vmlDrawing9.vml"/><Relationship Id="rId6" Type="http://schemas.openxmlformats.org/officeDocument/2006/relationships/image" Target="../media/image10.jpg"/><Relationship Id="rId5" Type="http://schemas.openxmlformats.org/officeDocument/2006/relationships/notesSlide" Target="../notesSlides/notesSlide10.xml"/><Relationship Id="rId4"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tags" Target="../tags/tag20.xml"/><Relationship Id="rId7" Type="http://schemas.openxmlformats.org/officeDocument/2006/relationships/oleObject" Target="../embeddings/oleObject10.bin"/><Relationship Id="rId2" Type="http://schemas.openxmlformats.org/officeDocument/2006/relationships/tags" Target="../tags/tag19.xml"/><Relationship Id="rId1" Type="http://schemas.openxmlformats.org/officeDocument/2006/relationships/vmlDrawing" Target="../drawings/vmlDrawing10.vml"/><Relationship Id="rId6" Type="http://schemas.openxmlformats.org/officeDocument/2006/relationships/image" Target="../media/image10.jpg"/><Relationship Id="rId5" Type="http://schemas.openxmlformats.org/officeDocument/2006/relationships/notesSlide" Target="../notesSlides/notesSlide11.xml"/><Relationship Id="rId4"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22.xml"/><Relationship Id="rId7" Type="http://schemas.openxmlformats.org/officeDocument/2006/relationships/image" Target="../media/image6.emf"/><Relationship Id="rId2" Type="http://schemas.openxmlformats.org/officeDocument/2006/relationships/tags" Target="../tags/tag21.xml"/><Relationship Id="rId1" Type="http://schemas.openxmlformats.org/officeDocument/2006/relationships/vmlDrawing" Target="../drawings/vmlDrawing11.vml"/><Relationship Id="rId6" Type="http://schemas.openxmlformats.org/officeDocument/2006/relationships/oleObject" Target="../embeddings/oleObject11.bin"/><Relationship Id="rId5" Type="http://schemas.openxmlformats.org/officeDocument/2006/relationships/notesSlide" Target="../notesSlides/notesSlide12.xml"/><Relationship Id="rId4"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image" Target="../media/image6.emf"/><Relationship Id="rId2" Type="http://schemas.openxmlformats.org/officeDocument/2006/relationships/tags" Target="../tags/tag23.xml"/><Relationship Id="rId1" Type="http://schemas.openxmlformats.org/officeDocument/2006/relationships/vmlDrawing" Target="../drawings/vmlDrawing12.vml"/><Relationship Id="rId6" Type="http://schemas.openxmlformats.org/officeDocument/2006/relationships/oleObject" Target="../embeddings/oleObject12.bin"/><Relationship Id="rId5" Type="http://schemas.openxmlformats.org/officeDocument/2006/relationships/notesSlide" Target="../notesSlides/notesSlide13.xml"/><Relationship Id="rId4"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26.xml"/><Relationship Id="rId7" Type="http://schemas.openxmlformats.org/officeDocument/2006/relationships/image" Target="../media/image6.emf"/><Relationship Id="rId2" Type="http://schemas.openxmlformats.org/officeDocument/2006/relationships/tags" Target="../tags/tag25.xml"/><Relationship Id="rId1" Type="http://schemas.openxmlformats.org/officeDocument/2006/relationships/vmlDrawing" Target="../drawings/vmlDrawing13.vml"/><Relationship Id="rId6" Type="http://schemas.openxmlformats.org/officeDocument/2006/relationships/oleObject" Target="../embeddings/oleObject13.bin"/><Relationship Id="rId5" Type="http://schemas.openxmlformats.org/officeDocument/2006/relationships/notesSlide" Target="../notesSlides/notesSlide14.xml"/><Relationship Id="rId4"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tags" Target="../tags/tag28.xml"/><Relationship Id="rId7" Type="http://schemas.openxmlformats.org/officeDocument/2006/relationships/oleObject" Target="../embeddings/oleObject14.bin"/><Relationship Id="rId2" Type="http://schemas.openxmlformats.org/officeDocument/2006/relationships/tags" Target="../tags/tag27.xml"/><Relationship Id="rId1" Type="http://schemas.openxmlformats.org/officeDocument/2006/relationships/vmlDrawing" Target="../drawings/vmlDrawing14.vml"/><Relationship Id="rId6" Type="http://schemas.openxmlformats.org/officeDocument/2006/relationships/image" Target="../media/image10.jpg"/><Relationship Id="rId5" Type="http://schemas.openxmlformats.org/officeDocument/2006/relationships/notesSlide" Target="../notesSlides/notesSlide15.xml"/><Relationship Id="rId4"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8" Type="http://schemas.openxmlformats.org/officeDocument/2006/relationships/hyperlink" Target="http://www.sap.com/bin/sapcom/downloadasset.predicting-the-future-of-predictive-analytics-1-pdf.bypassReg.html" TargetMode="External"/><Relationship Id="rId3" Type="http://schemas.openxmlformats.org/officeDocument/2006/relationships/tags" Target="../tags/tag30.xml"/><Relationship Id="rId7" Type="http://schemas.openxmlformats.org/officeDocument/2006/relationships/image" Target="../media/image6.emf"/><Relationship Id="rId2" Type="http://schemas.openxmlformats.org/officeDocument/2006/relationships/tags" Target="../tags/tag29.xml"/><Relationship Id="rId1" Type="http://schemas.openxmlformats.org/officeDocument/2006/relationships/vmlDrawing" Target="../drawings/vmlDrawing15.vml"/><Relationship Id="rId6" Type="http://schemas.openxmlformats.org/officeDocument/2006/relationships/oleObject" Target="../embeddings/oleObject15.bin"/><Relationship Id="rId5" Type="http://schemas.openxmlformats.org/officeDocument/2006/relationships/notesSlide" Target="../notesSlides/notesSlide16.xml"/><Relationship Id="rId4" Type="http://schemas.openxmlformats.org/officeDocument/2006/relationships/slideLayout" Target="../slideLayouts/slideLayout8.xml"/><Relationship Id="rId9" Type="http://schemas.openxmlformats.org/officeDocument/2006/relationships/hyperlink" Target="http://www.sap.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www.news-sap.com/sap-survey-finds-predictive-analytics-software-no-longer-in-the-hands-of-data-scientists/" TargetMode="External"/><Relationship Id="rId3" Type="http://schemas.openxmlformats.org/officeDocument/2006/relationships/tags" Target="../tags/tag32.xml"/><Relationship Id="rId7" Type="http://schemas.openxmlformats.org/officeDocument/2006/relationships/image" Target="../media/image6.emf"/><Relationship Id="rId2" Type="http://schemas.openxmlformats.org/officeDocument/2006/relationships/tags" Target="../tags/tag31.xml"/><Relationship Id="rId1" Type="http://schemas.openxmlformats.org/officeDocument/2006/relationships/vmlDrawing" Target="../drawings/vmlDrawing16.vml"/><Relationship Id="rId6" Type="http://schemas.openxmlformats.org/officeDocument/2006/relationships/oleObject" Target="../embeddings/oleObject16.bin"/><Relationship Id="rId5" Type="http://schemas.openxmlformats.org/officeDocument/2006/relationships/notesSlide" Target="../notesSlides/notesSlide17.xml"/><Relationship Id="rId4"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tags" Target="../tags/tag34.xml"/><Relationship Id="rId7" Type="http://schemas.openxmlformats.org/officeDocument/2006/relationships/image" Target="../media/image6.emf"/><Relationship Id="rId2" Type="http://schemas.openxmlformats.org/officeDocument/2006/relationships/tags" Target="../tags/tag33.xml"/><Relationship Id="rId1" Type="http://schemas.openxmlformats.org/officeDocument/2006/relationships/vmlDrawing" Target="../drawings/vmlDrawing17.vml"/><Relationship Id="rId6" Type="http://schemas.openxmlformats.org/officeDocument/2006/relationships/oleObject" Target="../embeddings/oleObject17.bin"/><Relationship Id="rId5" Type="http://schemas.openxmlformats.org/officeDocument/2006/relationships/notesSlide" Target="../notesSlides/notesSlide18.xml"/><Relationship Id="rId4"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tags" Target="../tags/tag36.xml"/><Relationship Id="rId7" Type="http://schemas.openxmlformats.org/officeDocument/2006/relationships/oleObject" Target="../embeddings/oleObject18.bin"/><Relationship Id="rId2" Type="http://schemas.openxmlformats.org/officeDocument/2006/relationships/tags" Target="../tags/tag35.xml"/><Relationship Id="rId1" Type="http://schemas.openxmlformats.org/officeDocument/2006/relationships/vmlDrawing" Target="../drawings/vmlDrawing18.vml"/><Relationship Id="rId6" Type="http://schemas.openxmlformats.org/officeDocument/2006/relationships/notesSlide" Target="../notesSlides/notesSlide19.xml"/><Relationship Id="rId5" Type="http://schemas.openxmlformats.org/officeDocument/2006/relationships/slideLayout" Target="../slideLayouts/slideLayout8.xml"/><Relationship Id="rId10" Type="http://schemas.openxmlformats.org/officeDocument/2006/relationships/hyperlink" Target="https://www.youtube.com/watch?v=fEQ6DEKOAOU#t=148" TargetMode="External"/><Relationship Id="rId4" Type="http://schemas.openxmlformats.org/officeDocument/2006/relationships/video" Target="https://www.youtube.com/embed/fEQ6DEKOAOU" TargetMode="External"/><Relationship Id="rId9"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6.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2.xml"/><Relationship Id="rId4"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38.xml"/><Relationship Id="rId7" Type="http://schemas.openxmlformats.org/officeDocument/2006/relationships/image" Target="../media/image6.emf"/><Relationship Id="rId2" Type="http://schemas.openxmlformats.org/officeDocument/2006/relationships/tags" Target="../tags/tag37.xml"/><Relationship Id="rId1" Type="http://schemas.openxmlformats.org/officeDocument/2006/relationships/vmlDrawing" Target="../drawings/vmlDrawing19.vml"/><Relationship Id="rId6" Type="http://schemas.openxmlformats.org/officeDocument/2006/relationships/oleObject" Target="../embeddings/oleObject19.bin"/><Relationship Id="rId5" Type="http://schemas.openxmlformats.org/officeDocument/2006/relationships/notesSlide" Target="../notesSlides/notesSlide20.xml"/><Relationship Id="rId4"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40.xml"/><Relationship Id="rId7" Type="http://schemas.openxmlformats.org/officeDocument/2006/relationships/image" Target="../media/image6.emf"/><Relationship Id="rId2" Type="http://schemas.openxmlformats.org/officeDocument/2006/relationships/tags" Target="../tags/tag39.xml"/><Relationship Id="rId1" Type="http://schemas.openxmlformats.org/officeDocument/2006/relationships/vmlDrawing" Target="../drawings/vmlDrawing20.vml"/><Relationship Id="rId6" Type="http://schemas.openxmlformats.org/officeDocument/2006/relationships/oleObject" Target="../embeddings/oleObject20.bin"/><Relationship Id="rId5" Type="http://schemas.openxmlformats.org/officeDocument/2006/relationships/notesSlide" Target="../notesSlides/notesSlide21.xml"/><Relationship Id="rId4"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42.xml"/><Relationship Id="rId7" Type="http://schemas.openxmlformats.org/officeDocument/2006/relationships/image" Target="../media/image6.emf"/><Relationship Id="rId2" Type="http://schemas.openxmlformats.org/officeDocument/2006/relationships/tags" Target="../tags/tag41.xml"/><Relationship Id="rId1" Type="http://schemas.openxmlformats.org/officeDocument/2006/relationships/vmlDrawing" Target="../drawings/vmlDrawing21.vml"/><Relationship Id="rId6" Type="http://schemas.openxmlformats.org/officeDocument/2006/relationships/oleObject" Target="../embeddings/oleObject21.bin"/><Relationship Id="rId5" Type="http://schemas.openxmlformats.org/officeDocument/2006/relationships/notesSlide" Target="../notesSlides/notesSlide22.xml"/><Relationship Id="rId4"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44.xml"/><Relationship Id="rId7" Type="http://schemas.openxmlformats.org/officeDocument/2006/relationships/image" Target="../media/image6.emf"/><Relationship Id="rId2" Type="http://schemas.openxmlformats.org/officeDocument/2006/relationships/tags" Target="../tags/tag43.xml"/><Relationship Id="rId1" Type="http://schemas.openxmlformats.org/officeDocument/2006/relationships/vmlDrawing" Target="../drawings/vmlDrawing22.vml"/><Relationship Id="rId6" Type="http://schemas.openxmlformats.org/officeDocument/2006/relationships/oleObject" Target="../embeddings/oleObject22.bin"/><Relationship Id="rId5" Type="http://schemas.openxmlformats.org/officeDocument/2006/relationships/notesSlide" Target="../notesSlides/notesSlide23.xml"/><Relationship Id="rId4"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46.xml"/><Relationship Id="rId7" Type="http://schemas.openxmlformats.org/officeDocument/2006/relationships/image" Target="../media/image6.emf"/><Relationship Id="rId2" Type="http://schemas.openxmlformats.org/officeDocument/2006/relationships/tags" Target="../tags/tag45.xml"/><Relationship Id="rId1" Type="http://schemas.openxmlformats.org/officeDocument/2006/relationships/vmlDrawing" Target="../drawings/vmlDrawing23.vml"/><Relationship Id="rId6" Type="http://schemas.openxmlformats.org/officeDocument/2006/relationships/oleObject" Target="../embeddings/oleObject23.bin"/><Relationship Id="rId5" Type="http://schemas.openxmlformats.org/officeDocument/2006/relationships/notesSlide" Target="../notesSlides/notesSlide24.xml"/><Relationship Id="rId4"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48.xml"/><Relationship Id="rId7" Type="http://schemas.openxmlformats.org/officeDocument/2006/relationships/image" Target="../media/image6.emf"/><Relationship Id="rId2" Type="http://schemas.openxmlformats.org/officeDocument/2006/relationships/tags" Target="../tags/tag47.xml"/><Relationship Id="rId1" Type="http://schemas.openxmlformats.org/officeDocument/2006/relationships/vmlDrawing" Target="../drawings/vmlDrawing24.vml"/><Relationship Id="rId6" Type="http://schemas.openxmlformats.org/officeDocument/2006/relationships/oleObject" Target="../embeddings/oleObject24.bin"/><Relationship Id="rId5" Type="http://schemas.openxmlformats.org/officeDocument/2006/relationships/notesSlide" Target="../notesSlides/notesSlide25.xml"/><Relationship Id="rId4"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50.xml"/><Relationship Id="rId7" Type="http://schemas.openxmlformats.org/officeDocument/2006/relationships/image" Target="../media/image6.emf"/><Relationship Id="rId2" Type="http://schemas.openxmlformats.org/officeDocument/2006/relationships/tags" Target="../tags/tag49.xml"/><Relationship Id="rId1" Type="http://schemas.openxmlformats.org/officeDocument/2006/relationships/vmlDrawing" Target="../drawings/vmlDrawing25.vml"/><Relationship Id="rId6" Type="http://schemas.openxmlformats.org/officeDocument/2006/relationships/oleObject" Target="../embeddings/oleObject25.bin"/><Relationship Id="rId5" Type="http://schemas.openxmlformats.org/officeDocument/2006/relationships/notesSlide" Target="../notesSlides/notesSlide26.xml"/><Relationship Id="rId4"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52.xml"/><Relationship Id="rId7" Type="http://schemas.openxmlformats.org/officeDocument/2006/relationships/image" Target="../media/image6.emf"/><Relationship Id="rId2" Type="http://schemas.openxmlformats.org/officeDocument/2006/relationships/tags" Target="../tags/tag51.xml"/><Relationship Id="rId1" Type="http://schemas.openxmlformats.org/officeDocument/2006/relationships/vmlDrawing" Target="../drawings/vmlDrawing26.vml"/><Relationship Id="rId6" Type="http://schemas.openxmlformats.org/officeDocument/2006/relationships/oleObject" Target="../embeddings/oleObject26.bin"/><Relationship Id="rId5" Type="http://schemas.openxmlformats.org/officeDocument/2006/relationships/notesSlide" Target="../notesSlides/notesSlide27.xml"/><Relationship Id="rId4"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tags" Target="../tags/tag54.xml"/><Relationship Id="rId7" Type="http://schemas.openxmlformats.org/officeDocument/2006/relationships/image" Target="../media/image6.emf"/><Relationship Id="rId2" Type="http://schemas.openxmlformats.org/officeDocument/2006/relationships/tags" Target="../tags/tag53.xml"/><Relationship Id="rId1" Type="http://schemas.openxmlformats.org/officeDocument/2006/relationships/vmlDrawing" Target="../drawings/vmlDrawing27.vml"/><Relationship Id="rId6" Type="http://schemas.openxmlformats.org/officeDocument/2006/relationships/oleObject" Target="../embeddings/oleObject27.bin"/><Relationship Id="rId5" Type="http://schemas.openxmlformats.org/officeDocument/2006/relationships/notesSlide" Target="../notesSlides/notesSlide28.xml"/><Relationship Id="rId4"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56.xml"/><Relationship Id="rId7" Type="http://schemas.openxmlformats.org/officeDocument/2006/relationships/image" Target="../media/image6.emf"/><Relationship Id="rId2" Type="http://schemas.openxmlformats.org/officeDocument/2006/relationships/tags" Target="../tags/tag55.xml"/><Relationship Id="rId1" Type="http://schemas.openxmlformats.org/officeDocument/2006/relationships/vmlDrawing" Target="../drawings/vmlDrawing28.vml"/><Relationship Id="rId6" Type="http://schemas.openxmlformats.org/officeDocument/2006/relationships/oleObject" Target="../embeddings/oleObject28.bin"/><Relationship Id="rId5" Type="http://schemas.openxmlformats.org/officeDocument/2006/relationships/notesSlide" Target="../notesSlides/notesSlide29.xml"/><Relationship Id="rId4"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6.emf"/><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notesSlide" Target="../notesSlides/notesSlide3.xml"/><Relationship Id="rId4"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58.xml"/><Relationship Id="rId7" Type="http://schemas.openxmlformats.org/officeDocument/2006/relationships/image" Target="../media/image6.emf"/><Relationship Id="rId2" Type="http://schemas.openxmlformats.org/officeDocument/2006/relationships/tags" Target="../tags/tag57.xml"/><Relationship Id="rId1" Type="http://schemas.openxmlformats.org/officeDocument/2006/relationships/vmlDrawing" Target="../drawings/vmlDrawing29.vml"/><Relationship Id="rId6" Type="http://schemas.openxmlformats.org/officeDocument/2006/relationships/oleObject" Target="../embeddings/oleObject29.bin"/><Relationship Id="rId5" Type="http://schemas.openxmlformats.org/officeDocument/2006/relationships/notesSlide" Target="../notesSlides/notesSlide30.xml"/><Relationship Id="rId4"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60.xml"/><Relationship Id="rId7" Type="http://schemas.openxmlformats.org/officeDocument/2006/relationships/image" Target="../media/image6.emf"/><Relationship Id="rId2" Type="http://schemas.openxmlformats.org/officeDocument/2006/relationships/tags" Target="../tags/tag59.xml"/><Relationship Id="rId1" Type="http://schemas.openxmlformats.org/officeDocument/2006/relationships/vmlDrawing" Target="../drawings/vmlDrawing30.vml"/><Relationship Id="rId6" Type="http://schemas.openxmlformats.org/officeDocument/2006/relationships/oleObject" Target="../embeddings/oleObject30.bin"/><Relationship Id="rId5" Type="http://schemas.openxmlformats.org/officeDocument/2006/relationships/notesSlide" Target="../notesSlides/notesSlide31.xml"/><Relationship Id="rId4"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62.xml"/><Relationship Id="rId7" Type="http://schemas.openxmlformats.org/officeDocument/2006/relationships/image" Target="../media/image6.emf"/><Relationship Id="rId2" Type="http://schemas.openxmlformats.org/officeDocument/2006/relationships/tags" Target="../tags/tag61.xml"/><Relationship Id="rId1" Type="http://schemas.openxmlformats.org/officeDocument/2006/relationships/vmlDrawing" Target="../drawings/vmlDrawing31.vml"/><Relationship Id="rId6" Type="http://schemas.openxmlformats.org/officeDocument/2006/relationships/oleObject" Target="../embeddings/oleObject31.bin"/><Relationship Id="rId5" Type="http://schemas.openxmlformats.org/officeDocument/2006/relationships/notesSlide" Target="../notesSlides/notesSlide32.xml"/><Relationship Id="rId4"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64.xml"/><Relationship Id="rId7" Type="http://schemas.openxmlformats.org/officeDocument/2006/relationships/image" Target="../media/image6.emf"/><Relationship Id="rId2" Type="http://schemas.openxmlformats.org/officeDocument/2006/relationships/tags" Target="../tags/tag63.xml"/><Relationship Id="rId1" Type="http://schemas.openxmlformats.org/officeDocument/2006/relationships/vmlDrawing" Target="../drawings/vmlDrawing32.vml"/><Relationship Id="rId6" Type="http://schemas.openxmlformats.org/officeDocument/2006/relationships/oleObject" Target="../embeddings/oleObject32.bin"/><Relationship Id="rId5" Type="http://schemas.openxmlformats.org/officeDocument/2006/relationships/notesSlide" Target="../notesSlides/notesSlide33.xml"/><Relationship Id="rId4"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tags" Target="../tags/tag66.xml"/><Relationship Id="rId7" Type="http://schemas.openxmlformats.org/officeDocument/2006/relationships/image" Target="../media/image6.emf"/><Relationship Id="rId2" Type="http://schemas.openxmlformats.org/officeDocument/2006/relationships/tags" Target="../tags/tag65.xml"/><Relationship Id="rId1" Type="http://schemas.openxmlformats.org/officeDocument/2006/relationships/vmlDrawing" Target="../drawings/vmlDrawing33.vml"/><Relationship Id="rId6" Type="http://schemas.openxmlformats.org/officeDocument/2006/relationships/oleObject" Target="../embeddings/oleObject33.bin"/><Relationship Id="rId5" Type="http://schemas.openxmlformats.org/officeDocument/2006/relationships/notesSlide" Target="../notesSlides/notesSlide34.xml"/><Relationship Id="rId4"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tags" Target="../tags/tag6.xml"/><Relationship Id="rId7" Type="http://schemas.openxmlformats.org/officeDocument/2006/relationships/image" Target="../media/image6.emf"/><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notesSlide" Target="../notesSlides/notesSlide4.xml"/><Relationship Id="rId4"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8" Type="http://schemas.openxmlformats.org/officeDocument/2006/relationships/hyperlink" Target="http://scn.sap.com/docs/DOC-32651" TargetMode="External"/><Relationship Id="rId13" Type="http://schemas.openxmlformats.org/officeDocument/2006/relationships/hyperlink" Target="http://scn.sap.com/docs/DOC-60876" TargetMode="External"/><Relationship Id="rId3" Type="http://schemas.openxmlformats.org/officeDocument/2006/relationships/tags" Target="../tags/tag68.xml"/><Relationship Id="rId7" Type="http://schemas.openxmlformats.org/officeDocument/2006/relationships/image" Target="../media/image6.emf"/><Relationship Id="rId12" Type="http://schemas.openxmlformats.org/officeDocument/2006/relationships/hyperlink" Target="http://scn.sap.com/docs/DOC-60901" TargetMode="External"/><Relationship Id="rId17" Type="http://schemas.openxmlformats.org/officeDocument/2006/relationships/image" Target="../media/image32.png"/><Relationship Id="rId2" Type="http://schemas.openxmlformats.org/officeDocument/2006/relationships/tags" Target="../tags/tag67.xml"/><Relationship Id="rId16" Type="http://schemas.openxmlformats.org/officeDocument/2006/relationships/image" Target="../media/image31.png"/><Relationship Id="rId1" Type="http://schemas.openxmlformats.org/officeDocument/2006/relationships/vmlDrawing" Target="../drawings/vmlDrawing34.vml"/><Relationship Id="rId6" Type="http://schemas.openxmlformats.org/officeDocument/2006/relationships/oleObject" Target="../embeddings/oleObject34.bin"/><Relationship Id="rId11" Type="http://schemas.openxmlformats.org/officeDocument/2006/relationships/hyperlink" Target="http://scn.sap.com/docs/DOC-60880" TargetMode="External"/><Relationship Id="rId5" Type="http://schemas.openxmlformats.org/officeDocument/2006/relationships/notesSlide" Target="../notesSlides/notesSlide35.xml"/><Relationship Id="rId15" Type="http://schemas.openxmlformats.org/officeDocument/2006/relationships/hyperlink" Target="mailto:BI_Suite_eLearning@sap.com" TargetMode="External"/><Relationship Id="rId10" Type="http://schemas.openxmlformats.org/officeDocument/2006/relationships/hyperlink" Target="http://scn.sap.com/docs/DOC-60878" TargetMode="External"/><Relationship Id="rId4" Type="http://schemas.openxmlformats.org/officeDocument/2006/relationships/slideLayout" Target="../slideLayouts/slideLayout8.xml"/><Relationship Id="rId9" Type="http://schemas.openxmlformats.org/officeDocument/2006/relationships/hyperlink" Target="http://scn.sap.com/docs/DOC-60877" TargetMode="External"/><Relationship Id="rId14" Type="http://schemas.openxmlformats.org/officeDocument/2006/relationships/hyperlink" Target="http://scn.sap.com/docs/DOC-60879" TargetMode="External"/></Relationships>
</file>

<file path=ppt/slides/_rels/slide46.xml.rels><?xml version="1.0" encoding="UTF-8" standalone="yes"?>
<Relationships xmlns="http://schemas.openxmlformats.org/package/2006/relationships"><Relationship Id="rId8" Type="http://schemas.openxmlformats.org/officeDocument/2006/relationships/hyperlink" Target="http://scn.sap.com/community/predictive-Analytics/blog/2014/12/01/how-to-predict-employee-turnover-using-sap-infiniteinsight" TargetMode="External"/><Relationship Id="rId3" Type="http://schemas.openxmlformats.org/officeDocument/2006/relationships/tags" Target="../tags/tag70.xml"/><Relationship Id="rId7" Type="http://schemas.openxmlformats.org/officeDocument/2006/relationships/image" Target="../media/image6.emf"/><Relationship Id="rId2" Type="http://schemas.openxmlformats.org/officeDocument/2006/relationships/tags" Target="../tags/tag69.xml"/><Relationship Id="rId1" Type="http://schemas.openxmlformats.org/officeDocument/2006/relationships/vmlDrawing" Target="../drawings/vmlDrawing35.vml"/><Relationship Id="rId6" Type="http://schemas.openxmlformats.org/officeDocument/2006/relationships/oleObject" Target="../embeddings/oleObject35.bin"/><Relationship Id="rId5" Type="http://schemas.openxmlformats.org/officeDocument/2006/relationships/notesSlide" Target="../notesSlides/notesSlide36.xml"/><Relationship Id="rId4" Type="http://schemas.openxmlformats.org/officeDocument/2006/relationships/slideLayout" Target="../slideLayouts/slideLayout8.xml"/><Relationship Id="rId9" Type="http://schemas.openxmlformats.org/officeDocument/2006/relationships/image" Target="../media/image33.png"/></Relationships>
</file>

<file path=ppt/slides/_rels/slide47.xml.rels><?xml version="1.0" encoding="UTF-8" standalone="yes"?>
<Relationships xmlns="http://schemas.openxmlformats.org/package/2006/relationships"><Relationship Id="rId8" Type="http://schemas.openxmlformats.org/officeDocument/2006/relationships/hyperlink" Target="http://scn.sap.com/docs/DOC-55038" TargetMode="External"/><Relationship Id="rId3" Type="http://schemas.openxmlformats.org/officeDocument/2006/relationships/tags" Target="../tags/tag72.xml"/><Relationship Id="rId7" Type="http://schemas.openxmlformats.org/officeDocument/2006/relationships/image" Target="../media/image6.emf"/><Relationship Id="rId2" Type="http://schemas.openxmlformats.org/officeDocument/2006/relationships/tags" Target="../tags/tag71.xml"/><Relationship Id="rId1" Type="http://schemas.openxmlformats.org/officeDocument/2006/relationships/vmlDrawing" Target="../drawings/vmlDrawing36.vml"/><Relationship Id="rId6" Type="http://schemas.openxmlformats.org/officeDocument/2006/relationships/oleObject" Target="../embeddings/oleObject36.bin"/><Relationship Id="rId5" Type="http://schemas.openxmlformats.org/officeDocument/2006/relationships/notesSlide" Target="../notesSlides/notesSlide37.xml"/><Relationship Id="rId10" Type="http://schemas.openxmlformats.org/officeDocument/2006/relationships/image" Target="../media/image35.png"/><Relationship Id="rId4" Type="http://schemas.openxmlformats.org/officeDocument/2006/relationships/slideLayout" Target="../slideLayouts/slideLayout8.xml"/><Relationship Id="rId9" Type="http://schemas.openxmlformats.org/officeDocument/2006/relationships/image" Target="../media/image34.png"/></Relationships>
</file>

<file path=ppt/slides/_rels/slide48.xml.rels><?xml version="1.0" encoding="UTF-8" standalone="yes"?>
<Relationships xmlns="http://schemas.openxmlformats.org/package/2006/relationships"><Relationship Id="rId8" Type="http://schemas.openxmlformats.org/officeDocument/2006/relationships/hyperlink" Target="http://scn.sap.com/docs/DOC-50803" TargetMode="External"/><Relationship Id="rId3" Type="http://schemas.openxmlformats.org/officeDocument/2006/relationships/tags" Target="../tags/tag74.xml"/><Relationship Id="rId7" Type="http://schemas.openxmlformats.org/officeDocument/2006/relationships/image" Target="../media/image6.emf"/><Relationship Id="rId2" Type="http://schemas.openxmlformats.org/officeDocument/2006/relationships/tags" Target="../tags/tag73.xml"/><Relationship Id="rId1" Type="http://schemas.openxmlformats.org/officeDocument/2006/relationships/vmlDrawing" Target="../drawings/vmlDrawing37.vml"/><Relationship Id="rId6" Type="http://schemas.openxmlformats.org/officeDocument/2006/relationships/oleObject" Target="../embeddings/oleObject37.bin"/><Relationship Id="rId5" Type="http://schemas.openxmlformats.org/officeDocument/2006/relationships/notesSlide" Target="../notesSlides/notesSlide38.xml"/><Relationship Id="rId10" Type="http://schemas.openxmlformats.org/officeDocument/2006/relationships/image" Target="../media/image37.png"/><Relationship Id="rId4" Type="http://schemas.openxmlformats.org/officeDocument/2006/relationships/slideLayout" Target="../slideLayouts/slideLayout8.xml"/><Relationship Id="rId9" Type="http://schemas.openxmlformats.org/officeDocument/2006/relationships/image" Target="../media/image36.png"/></Relationships>
</file>

<file path=ppt/slides/_rels/slide49.xml.rels><?xml version="1.0" encoding="UTF-8" standalone="yes"?>
<Relationships xmlns="http://schemas.openxmlformats.org/package/2006/relationships"><Relationship Id="rId8" Type="http://schemas.openxmlformats.org/officeDocument/2006/relationships/hyperlink" Target="http://scn.sap.com/community/predictive-Analytics/blog/2014/03/11/sap-infinite-insight--introduction-and-overview" TargetMode="External"/><Relationship Id="rId3" Type="http://schemas.openxmlformats.org/officeDocument/2006/relationships/tags" Target="../tags/tag76.xml"/><Relationship Id="rId7" Type="http://schemas.openxmlformats.org/officeDocument/2006/relationships/image" Target="../media/image6.emf"/><Relationship Id="rId2" Type="http://schemas.openxmlformats.org/officeDocument/2006/relationships/tags" Target="../tags/tag75.xml"/><Relationship Id="rId1" Type="http://schemas.openxmlformats.org/officeDocument/2006/relationships/vmlDrawing" Target="../drawings/vmlDrawing38.vml"/><Relationship Id="rId6" Type="http://schemas.openxmlformats.org/officeDocument/2006/relationships/oleObject" Target="../embeddings/oleObject38.bin"/><Relationship Id="rId5" Type="http://schemas.openxmlformats.org/officeDocument/2006/relationships/notesSlide" Target="../notesSlides/notesSlide39.xml"/><Relationship Id="rId4" Type="http://schemas.openxmlformats.org/officeDocument/2006/relationships/slideLayout" Target="../slideLayouts/slideLayout8.xml"/><Relationship Id="rId9" Type="http://schemas.openxmlformats.org/officeDocument/2006/relationships/image" Target="../media/image38.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8.xml"/><Relationship Id="rId7" Type="http://schemas.openxmlformats.org/officeDocument/2006/relationships/image" Target="../media/image6.emf"/><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notesSlide" Target="../notesSlides/notesSlide5.xml"/><Relationship Id="rId4"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10.xml"/><Relationship Id="rId7" Type="http://schemas.openxmlformats.org/officeDocument/2006/relationships/image" Target="../media/image6.emf"/><Relationship Id="rId2" Type="http://schemas.openxmlformats.org/officeDocument/2006/relationships/tags" Target="../tags/tag9.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notesSlide" Target="../notesSlides/notesSlide6.xml"/><Relationship Id="rId4"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6.emf"/><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notesSlide" Target="../notesSlides/notesSlide7.xml"/><Relationship Id="rId4"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tags" Target="../tags/tag14.xml"/><Relationship Id="rId7" Type="http://schemas.openxmlformats.org/officeDocument/2006/relationships/oleObject" Target="../embeddings/oleObject7.bin"/><Relationship Id="rId2" Type="http://schemas.openxmlformats.org/officeDocument/2006/relationships/tags" Target="../tags/tag13.xml"/><Relationship Id="rId1" Type="http://schemas.openxmlformats.org/officeDocument/2006/relationships/vmlDrawing" Target="../drawings/vmlDrawing7.vml"/><Relationship Id="rId6" Type="http://schemas.openxmlformats.org/officeDocument/2006/relationships/image" Target="../media/image10.jpg"/><Relationship Id="rId5" Type="http://schemas.openxmlformats.org/officeDocument/2006/relationships/notesSlide" Target="../notesSlides/notesSlide8.xml"/><Relationship Id="rId4"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tags" Target="../tags/tag16.xml"/><Relationship Id="rId7" Type="http://schemas.openxmlformats.org/officeDocument/2006/relationships/oleObject" Target="../embeddings/oleObject8.bin"/><Relationship Id="rId2" Type="http://schemas.openxmlformats.org/officeDocument/2006/relationships/tags" Target="../tags/tag15.xml"/><Relationship Id="rId1" Type="http://schemas.openxmlformats.org/officeDocument/2006/relationships/vmlDrawing" Target="../drawings/vmlDrawing8.vml"/><Relationship Id="rId6" Type="http://schemas.openxmlformats.org/officeDocument/2006/relationships/image" Target="../media/image10.jpg"/><Relationship Id="rId5" Type="http://schemas.openxmlformats.org/officeDocument/2006/relationships/notesSlide" Target="../notesSlides/notesSlide9.xml"/><Relationship Id="rId4"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72489" y="1"/>
            <a:ext cx="10288978" cy="685799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bwMode="gray">
          <a:xfrm>
            <a:off x="324000" y="-1"/>
            <a:ext cx="8496000" cy="2143126"/>
          </a:xfrm>
          <a:prstGeom prst="rect">
            <a:avLst/>
          </a:prstGeom>
          <a:solidFill>
            <a:srgbClr val="FFFFFF">
              <a:alpha val="75000"/>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descr="SAP_grad_R_pref.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7" name="Rectangle 6"/>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a:xfrm>
            <a:off x="414000" y="323999"/>
            <a:ext cx="8280000" cy="1004057"/>
          </a:xfrm>
        </p:spPr>
        <p:txBody>
          <a:bodyPr/>
          <a:lstStyle/>
          <a:p>
            <a:r>
              <a:rPr lang="de-DE" sz="2800" dirty="0">
                <a:solidFill>
                  <a:schemeClr val="bg2">
                    <a:lumMod val="50000"/>
                  </a:schemeClr>
                </a:solidFill>
              </a:rPr>
              <a:t>Introduction to </a:t>
            </a:r>
            <a:r>
              <a:rPr lang="de-DE" sz="2800" dirty="0" smtClean="0">
                <a:solidFill>
                  <a:schemeClr val="bg2">
                    <a:lumMod val="50000"/>
                  </a:schemeClr>
                </a:solidFill>
              </a:rPr>
              <a:t>Next Generation Business </a:t>
            </a:r>
            <a:r>
              <a:rPr lang="de-DE" sz="2800" dirty="0">
                <a:solidFill>
                  <a:schemeClr val="bg2">
                    <a:lumMod val="50000"/>
                  </a:schemeClr>
                </a:solidFill>
              </a:rPr>
              <a:t>Intelligence with </a:t>
            </a:r>
            <a:r>
              <a:rPr lang="en-CA" sz="2800" dirty="0">
                <a:solidFill>
                  <a:schemeClr val="bg2">
                    <a:lumMod val="50000"/>
                  </a:schemeClr>
                </a:solidFill>
              </a:rPr>
              <a:t>Automated Analytics Mode in SAP Predictive </a:t>
            </a:r>
            <a:r>
              <a:rPr lang="en-CA" sz="2800" dirty="0" smtClean="0">
                <a:solidFill>
                  <a:schemeClr val="bg2">
                    <a:lumMod val="50000"/>
                  </a:schemeClr>
                </a:solidFill>
              </a:rPr>
              <a:t>Analytics</a:t>
            </a:r>
            <a:endParaRPr lang="en-US" sz="2800" cap="small" dirty="0">
              <a:solidFill>
                <a:schemeClr val="bg2">
                  <a:lumMod val="50000"/>
                </a:schemeClr>
              </a:solidFill>
            </a:endParaRPr>
          </a:p>
        </p:txBody>
      </p:sp>
      <p:sp>
        <p:nvSpPr>
          <p:cNvPr id="3" name="Subtitle 2"/>
          <p:cNvSpPr>
            <a:spLocks noGrp="1"/>
          </p:cNvSpPr>
          <p:nvPr>
            <p:ph type="subTitle" idx="1"/>
          </p:nvPr>
        </p:nvSpPr>
        <p:spPr>
          <a:xfrm>
            <a:off x="414000" y="1624225"/>
            <a:ext cx="8406000" cy="492443"/>
          </a:xfrm>
        </p:spPr>
        <p:txBody>
          <a:bodyPr/>
          <a:lstStyle/>
          <a:p>
            <a:r>
              <a:rPr lang="en-US" dirty="0" smtClean="0">
                <a:solidFill>
                  <a:srgbClr val="666666"/>
                </a:solidFill>
              </a:rPr>
              <a:t>Michael Bliemel </a:t>
            </a:r>
            <a:r>
              <a:rPr lang="en-US" dirty="0">
                <a:solidFill>
                  <a:srgbClr val="666666"/>
                </a:solidFill>
              </a:rPr>
              <a:t>(Dalhousie </a:t>
            </a:r>
            <a:r>
              <a:rPr lang="en-US" dirty="0" smtClean="0">
                <a:solidFill>
                  <a:srgbClr val="666666"/>
                </a:solidFill>
              </a:rPr>
              <a:t>University), </a:t>
            </a:r>
            <a:r>
              <a:rPr lang="en-US" dirty="0">
                <a:solidFill>
                  <a:srgbClr val="666666"/>
                </a:solidFill>
              </a:rPr>
              <a:t>Kristof Schneider (SAP SE</a:t>
            </a:r>
            <a:r>
              <a:rPr lang="en-US" dirty="0" smtClean="0">
                <a:solidFill>
                  <a:srgbClr val="666666"/>
                </a:solidFill>
              </a:rPr>
              <a:t>)</a:t>
            </a:r>
          </a:p>
          <a:p>
            <a:r>
              <a:rPr lang="en-US" dirty="0" smtClean="0">
                <a:solidFill>
                  <a:srgbClr val="666666"/>
                </a:solidFill>
              </a:rPr>
              <a:t>March 2015</a:t>
            </a:r>
          </a:p>
        </p:txBody>
      </p:sp>
      <p:pic>
        <p:nvPicPr>
          <p:cNvPr id="18" name="Picture 3" descr="C:\Users\D059871\Pictures\SAP_UniversityAlliances\RGB\SAP_UniversityAlliances_scrn_R_pos_stac3.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912" t="-13535" r="-6396" b="-12414"/>
          <a:stretch/>
        </p:blipFill>
        <p:spPr bwMode="auto">
          <a:xfrm>
            <a:off x="7793832" y="6028473"/>
            <a:ext cx="928687" cy="560504"/>
          </a:xfrm>
          <a:prstGeom prst="rect">
            <a:avLst/>
          </a:prstGeom>
          <a:solidFill>
            <a:srgbClr val="FFFFFF"/>
          </a:solidFill>
        </p:spPr>
      </p:pic>
      <p:pic>
        <p:nvPicPr>
          <p:cNvPr id="160770" name="Picture 2" descr="http://www.dal.ca/content/dam/dalhousie/images/Communications-and-marketing/03%20DAL%20FullMark-Gd.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39731" y="6034982"/>
            <a:ext cx="1664538" cy="553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326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35"/>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939054" y="2295533"/>
            <a:ext cx="2364649" cy="342943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9771"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solidFill>
          <a:ln w="6350" algn="ctr">
            <a:noFill/>
            <a:miter lim="800000"/>
            <a:headEnd/>
            <a:tailEnd/>
          </a:ln>
        </p:spPr>
        <p:txBody>
          <a:bodyPr vert="horz" wrap="none" lIns="0" tIns="0" rIns="0" bIns="0" rtlCol="0" anchor="ctr" anchorCtr="0">
            <a:noAutofit/>
          </a:bodyPr>
          <a:lstStyle/>
          <a:p>
            <a:pPr algn="ctr" fontAlgn="base">
              <a:spcBef>
                <a:spcPct val="0"/>
              </a:spcBef>
              <a:spcAft>
                <a:spcPct val="0"/>
              </a:spcAft>
              <a:buClr>
                <a:srgbClr val="F0AB00"/>
              </a:buClr>
              <a:buSzPct val="80000"/>
            </a:pPr>
            <a:endParaRPr kumimoji="0" lang="en-US" altLang="zh-HK" sz="1100" b="1" u="none" strike="noStrike" kern="0" cap="none" spc="0" normalizeH="0" noProof="0" dirty="0" smtClean="0">
              <a:ln>
                <a:noFill/>
              </a:ln>
              <a:effectLst/>
              <a:uLnTx/>
              <a:uFillTx/>
              <a:cs typeface="Arial"/>
              <a:sym typeface="Arial"/>
            </a:endParaRPr>
          </a:p>
        </p:txBody>
      </p:sp>
      <p:sp>
        <p:nvSpPr>
          <p:cNvPr id="8" name="Title 7"/>
          <p:cNvSpPr>
            <a:spLocks noGrp="1"/>
          </p:cNvSpPr>
          <p:nvPr>
            <p:ph type="title"/>
          </p:nvPr>
        </p:nvSpPr>
        <p:spPr>
          <a:xfrm>
            <a:off x="324000" y="324000"/>
            <a:ext cx="7513488" cy="756000"/>
          </a:xfrm>
        </p:spPr>
        <p:txBody>
          <a:bodyPr/>
          <a:lstStyle/>
          <a:p>
            <a:pPr fontAlgn="base">
              <a:spcBef>
                <a:spcPct val="50000"/>
              </a:spcBef>
              <a:spcAft>
                <a:spcPct val="0"/>
              </a:spcAft>
            </a:pPr>
            <a:r>
              <a:rPr lang="de-DE" sz="1800" dirty="0"/>
              <a:t>Introduction to Next Generation Business Intelligence with </a:t>
            </a:r>
            <a:r>
              <a:rPr lang="en-CA" sz="1800" dirty="0"/>
              <a:t>Automated Analytics Mode in SAP Predictive Analytics</a:t>
            </a:r>
            <a:r>
              <a:rPr lang="en-US" sz="1800" dirty="0" smtClean="0"/>
              <a:t/>
            </a:r>
            <a:br>
              <a:rPr lang="en-US" sz="1800" dirty="0" smtClean="0"/>
            </a:br>
            <a:r>
              <a:rPr lang="en-US" sz="1700" cap="small" dirty="0">
                <a:solidFill>
                  <a:srgbClr val="FFC000"/>
                </a:solidFill>
                <a:latin typeface="Calibri" pitchFamily="34" charset="0"/>
                <a:cs typeface="Calibri" pitchFamily="34" charset="0"/>
              </a:rPr>
              <a:t>Challenges for </a:t>
            </a:r>
            <a:r>
              <a:rPr lang="en-US" sz="1700" cap="small" dirty="0" smtClean="0">
                <a:solidFill>
                  <a:srgbClr val="FFC000"/>
                </a:solidFill>
                <a:latin typeface="Calibri" pitchFamily="34" charset="0"/>
                <a:cs typeface="Calibri" pitchFamily="34" charset="0"/>
              </a:rPr>
              <a:t>companies</a:t>
            </a:r>
            <a:endParaRPr lang="en-US" sz="1700" cap="small" dirty="0">
              <a:solidFill>
                <a:srgbClr val="FFC000"/>
              </a:solidFill>
              <a:latin typeface="Calibri" pitchFamily="34" charset="0"/>
              <a:cs typeface="Calibri" pitchFamily="34" charset="0"/>
            </a:endParaRPr>
          </a:p>
        </p:txBody>
      </p:sp>
      <p:sp>
        <p:nvSpPr>
          <p:cNvPr id="7" name="TextBox 62"/>
          <p:cNvSpPr txBox="1">
            <a:spLocks noChangeArrowheads="1"/>
          </p:cNvSpPr>
          <p:nvPr/>
        </p:nvSpPr>
        <p:spPr bwMode="auto">
          <a:xfrm>
            <a:off x="966752" y="1517881"/>
            <a:ext cx="7210497" cy="391426"/>
          </a:xfrm>
          <a:prstGeom prst="rect">
            <a:avLst/>
          </a:prstGeom>
          <a:noFill/>
          <a:ln w="9525">
            <a:noFill/>
            <a:miter lim="800000"/>
            <a:headEnd/>
            <a:tailEnd/>
          </a:ln>
        </p:spPr>
        <p:txBody>
          <a:bodyPr wrap="square" lIns="128561" tIns="64280" rIns="128561" bIns="64280">
            <a:spAutoFit/>
          </a:bodyPr>
          <a:lstStyle/>
          <a:p>
            <a:pPr algn="ctr"/>
            <a:r>
              <a:rPr lang="en-US" sz="1700" b="1" cap="small" dirty="0">
                <a:solidFill>
                  <a:schemeClr val="bg2">
                    <a:lumMod val="50000"/>
                  </a:schemeClr>
                </a:solidFill>
                <a:ea typeface="Arial Unicode MS" pitchFamily="34" charset="-128"/>
                <a:cs typeface="Calibri" pitchFamily="34" charset="0"/>
              </a:rPr>
              <a:t>Challenges for Business Intelligence &amp; Analytics</a:t>
            </a:r>
            <a:endParaRPr lang="en-US" sz="1700" b="1" cap="small" dirty="0">
              <a:solidFill>
                <a:schemeClr val="bg2">
                  <a:lumMod val="50000"/>
                </a:schemeClr>
              </a:solidFill>
              <a:latin typeface="+mj-lt"/>
              <a:ea typeface="Arial Unicode MS" pitchFamily="34" charset="-128"/>
              <a:cs typeface="Calibri" pitchFamily="34" charset="0"/>
            </a:endParaRPr>
          </a:p>
        </p:txBody>
      </p:sp>
      <p:cxnSp>
        <p:nvCxnSpPr>
          <p:cNvPr id="9"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Textfeld 7"/>
          <p:cNvSpPr txBox="1"/>
          <p:nvPr/>
        </p:nvSpPr>
        <p:spPr bwMode="auto">
          <a:xfrm>
            <a:off x="3845859" y="2133221"/>
            <a:ext cx="4763030" cy="2622249"/>
          </a:xfrm>
          <a:prstGeom prst="rect">
            <a:avLst/>
          </a:prstGeom>
          <a:solidFill>
            <a:schemeClr val="accent1">
              <a:alpha val="0"/>
            </a:schemeClr>
          </a:solidFill>
          <a:ln w="19050" cap="flat" cmpd="sng" algn="ctr">
            <a:noFill/>
            <a:prstDash val="solid"/>
            <a:round/>
            <a:headEnd type="none" w="med" len="med"/>
            <a:tailEnd type="triangle" w="sm" len="lg"/>
          </a:ln>
          <a:effectLst/>
        </p:spPr>
        <p:txBody>
          <a:bodyPr lIns="89985" tIns="46792" rIns="89985" bIns="46792"/>
          <a:lstStyle/>
          <a:p>
            <a:pPr defTabSz="776157">
              <a:spcAft>
                <a:spcPts val="300"/>
              </a:spcAft>
              <a:buClr>
                <a:schemeClr val="accent1"/>
              </a:buClr>
              <a:buFont typeface="Wingdings" pitchFamily="2" charset="2"/>
              <a:buChar char="§"/>
            </a:pPr>
            <a:r>
              <a:rPr lang="en-US" sz="1400" dirty="0">
                <a:solidFill>
                  <a:srgbClr val="666666"/>
                </a:solidFill>
              </a:rPr>
              <a:t>Effective implementation of BI&amp;A platforms depends heavily on the professional skills of an enterprise’s workers (1,2,3) </a:t>
            </a:r>
          </a:p>
          <a:p>
            <a:pPr defTabSz="776157">
              <a:spcAft>
                <a:spcPts val="300"/>
              </a:spcAft>
              <a:buClr>
                <a:schemeClr val="accent1"/>
              </a:buClr>
            </a:pPr>
            <a:r>
              <a:rPr lang="en-US" sz="1400" b="1" dirty="0">
                <a:solidFill>
                  <a:srgbClr val="F0AB00"/>
                </a:solidFill>
              </a:rPr>
              <a:t>“There is no such thing as business intelligence without the people to interpret the meaning and significance of information and to act on their knowledge gained” (1)</a:t>
            </a:r>
          </a:p>
          <a:p>
            <a:pPr defTabSz="776157">
              <a:spcAft>
                <a:spcPts val="300"/>
              </a:spcAft>
              <a:buClr>
                <a:schemeClr val="accent1"/>
              </a:buClr>
              <a:buFont typeface="Wingdings" pitchFamily="2" charset="2"/>
              <a:buChar char="§"/>
            </a:pPr>
            <a:r>
              <a:rPr lang="en-US" sz="1400" dirty="0">
                <a:solidFill>
                  <a:srgbClr val="666666"/>
                </a:solidFill>
              </a:rPr>
              <a:t>Employees must know what questions to ask, how to act upon the information presented, and when to communicate this information to domain experts within the organization (2,4). </a:t>
            </a:r>
            <a:endParaRPr lang="de-DE" sz="1400" b="1" dirty="0" smtClean="0">
              <a:solidFill>
                <a:srgbClr val="F0AB00"/>
              </a:solidFill>
            </a:endParaRPr>
          </a:p>
        </p:txBody>
      </p:sp>
      <p:sp>
        <p:nvSpPr>
          <p:cNvPr id="10" name="Rectangle 9"/>
          <p:cNvSpPr/>
          <p:nvPr/>
        </p:nvSpPr>
        <p:spPr>
          <a:xfrm>
            <a:off x="3845860" y="5432363"/>
            <a:ext cx="4763030" cy="954107"/>
          </a:xfrm>
          <a:prstGeom prst="rect">
            <a:avLst/>
          </a:prstGeom>
        </p:spPr>
        <p:txBody>
          <a:bodyPr wrap="square">
            <a:spAutoFit/>
          </a:bodyPr>
          <a:lstStyle/>
          <a:p>
            <a:r>
              <a:rPr lang="en-US" sz="800" dirty="0" smtClean="0">
                <a:latin typeface="Arial Narrow" panose="020B0606020202030204" pitchFamily="34" charset="0"/>
              </a:rPr>
              <a:t>1. Popovic</a:t>
            </a:r>
            <a:r>
              <a:rPr lang="en-US" sz="800" dirty="0">
                <a:latin typeface="Arial Narrow" panose="020B0606020202030204" pitchFamily="34" charset="0"/>
              </a:rPr>
              <a:t>̌, A., Turk, T., &amp; Jaklič, J. (January 01, 2010). Conceptual model of business value of business intelligence systems. </a:t>
            </a:r>
            <a:r>
              <a:rPr lang="en-US" sz="800" i="1" dirty="0">
                <a:latin typeface="Arial Narrow" panose="020B0606020202030204" pitchFamily="34" charset="0"/>
              </a:rPr>
              <a:t>Management</a:t>
            </a:r>
            <a:r>
              <a:rPr lang="en-US" sz="800" dirty="0">
                <a:latin typeface="Arial Narrow" panose="020B0606020202030204" pitchFamily="34" charset="0"/>
              </a:rPr>
              <a:t>, 15, 1, 5-29</a:t>
            </a:r>
            <a:r>
              <a:rPr lang="en-US" sz="800" dirty="0" smtClean="0">
                <a:latin typeface="Arial Narrow" panose="020B0606020202030204" pitchFamily="34" charset="0"/>
              </a:rPr>
              <a:t>.</a:t>
            </a:r>
          </a:p>
          <a:p>
            <a:r>
              <a:rPr lang="en-CA" sz="800" dirty="0" smtClean="0">
                <a:latin typeface="Arial Narrow" panose="020B0606020202030204" pitchFamily="34" charset="0"/>
              </a:rPr>
              <a:t>2. </a:t>
            </a:r>
            <a:r>
              <a:rPr lang="en-US" sz="800" dirty="0">
                <a:latin typeface="Arial Narrow" panose="020B0606020202030204" pitchFamily="34" charset="0"/>
              </a:rPr>
              <a:t>Glaser, J., &amp; Stone, J. (January 01, 2008). Effective use of business intelligence. Healthcare Financial Management : </a:t>
            </a:r>
            <a:r>
              <a:rPr lang="en-US" sz="800" i="1" dirty="0">
                <a:latin typeface="Arial Narrow" panose="020B0606020202030204" pitchFamily="34" charset="0"/>
              </a:rPr>
              <a:t>Journal of the Healthcare Financial Management Association</a:t>
            </a:r>
            <a:r>
              <a:rPr lang="en-US" sz="800" dirty="0">
                <a:latin typeface="Arial Narrow" panose="020B0606020202030204" pitchFamily="34" charset="0"/>
              </a:rPr>
              <a:t>, 62(2), 68-72</a:t>
            </a:r>
            <a:r>
              <a:rPr lang="en-US" sz="800" dirty="0" smtClean="0">
                <a:latin typeface="Arial Narrow" panose="020B0606020202030204" pitchFamily="34" charset="0"/>
              </a:rPr>
              <a:t>.</a:t>
            </a:r>
          </a:p>
          <a:p>
            <a:r>
              <a:rPr lang="en-CA" sz="800" dirty="0">
                <a:latin typeface="Arial Narrow" panose="020B0606020202030204" pitchFamily="34" charset="0"/>
              </a:rPr>
              <a:t>3. Davenport, T. H. (December 01, 2013). Analytics 3.0. </a:t>
            </a:r>
            <a:r>
              <a:rPr lang="en-CA" sz="800" i="1" dirty="0">
                <a:latin typeface="Arial Narrow" panose="020B0606020202030204" pitchFamily="34" charset="0"/>
              </a:rPr>
              <a:t>Harvard Business Review</a:t>
            </a:r>
            <a:r>
              <a:rPr lang="en-CA" sz="800" dirty="0">
                <a:latin typeface="Arial Narrow" panose="020B0606020202030204" pitchFamily="34" charset="0"/>
              </a:rPr>
              <a:t>, 12(1</a:t>
            </a:r>
            <a:r>
              <a:rPr lang="en-CA" sz="800" dirty="0" smtClean="0">
                <a:latin typeface="Arial Narrow" panose="020B0606020202030204" pitchFamily="34" charset="0"/>
              </a:rPr>
              <a:t>).</a:t>
            </a:r>
          </a:p>
          <a:p>
            <a:r>
              <a:rPr lang="en-CA" sz="800" dirty="0" smtClean="0">
                <a:latin typeface="Arial Narrow" panose="020B0606020202030204" pitchFamily="34" charset="0"/>
              </a:rPr>
              <a:t>4. </a:t>
            </a:r>
            <a:r>
              <a:rPr lang="en-CA" sz="800" dirty="0">
                <a:latin typeface="Arial Narrow" panose="020B0606020202030204" pitchFamily="34" charset="0"/>
              </a:rPr>
              <a:t>Chen, H., Chiang, R. H. L., &amp; Storey, V. C. (January 01, 2012). Business Intelligence and Analytics: From Big Data to Big Impact. </a:t>
            </a:r>
            <a:r>
              <a:rPr lang="en-CA" sz="800" i="1" dirty="0">
                <a:latin typeface="Arial Narrow" panose="020B0606020202030204" pitchFamily="34" charset="0"/>
              </a:rPr>
              <a:t>Management Information Systems Quarterly</a:t>
            </a:r>
            <a:r>
              <a:rPr lang="en-CA" sz="800" dirty="0">
                <a:latin typeface="Arial Narrow" panose="020B0606020202030204" pitchFamily="34" charset="0"/>
              </a:rPr>
              <a:t>, 36, 4, </a:t>
            </a:r>
            <a:r>
              <a:rPr lang="en-CA" sz="800" dirty="0" smtClean="0">
                <a:latin typeface="Arial Narrow" panose="020B0606020202030204" pitchFamily="34" charset="0"/>
              </a:rPr>
              <a:t>1165-1188</a:t>
            </a:r>
            <a:endParaRPr lang="en-US" sz="800" dirty="0" smtClean="0">
              <a:latin typeface="Arial Narrow" panose="020B0606020202030204" pitchFamily="34" charset="0"/>
            </a:endParaRPr>
          </a:p>
        </p:txBody>
      </p:sp>
    </p:spTree>
    <p:extLst>
      <p:ext uri="{BB962C8B-B14F-4D97-AF65-F5344CB8AC3E}">
        <p14:creationId xmlns:p14="http://schemas.microsoft.com/office/powerpoint/2010/main" val="31560480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35"/>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939054" y="2295533"/>
            <a:ext cx="2364649" cy="342943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0795"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solidFill>
          <a:ln w="6350" algn="ctr">
            <a:noFill/>
            <a:miter lim="800000"/>
            <a:headEnd/>
            <a:tailEnd/>
          </a:ln>
        </p:spPr>
        <p:txBody>
          <a:bodyPr vert="horz" wrap="none" lIns="0" tIns="0" rIns="0" bIns="0" rtlCol="0" anchor="ctr" anchorCtr="0">
            <a:noAutofit/>
          </a:bodyPr>
          <a:lstStyle/>
          <a:p>
            <a:pPr algn="ctr" fontAlgn="base">
              <a:spcBef>
                <a:spcPct val="0"/>
              </a:spcBef>
              <a:spcAft>
                <a:spcPct val="0"/>
              </a:spcAft>
              <a:buClr>
                <a:srgbClr val="F0AB00"/>
              </a:buClr>
              <a:buSzPct val="80000"/>
            </a:pPr>
            <a:endParaRPr kumimoji="0" lang="en-US" altLang="zh-HK" sz="1100" b="1" u="none" strike="noStrike" kern="0" cap="none" spc="0" normalizeH="0" noProof="0" dirty="0" smtClean="0">
              <a:ln>
                <a:noFill/>
              </a:ln>
              <a:effectLst/>
              <a:uLnTx/>
              <a:uFillTx/>
              <a:cs typeface="Arial"/>
              <a:sym typeface="Arial"/>
            </a:endParaRPr>
          </a:p>
        </p:txBody>
      </p:sp>
      <p:sp>
        <p:nvSpPr>
          <p:cNvPr id="8" name="Title 7"/>
          <p:cNvSpPr>
            <a:spLocks noGrp="1"/>
          </p:cNvSpPr>
          <p:nvPr>
            <p:ph type="title"/>
          </p:nvPr>
        </p:nvSpPr>
        <p:spPr>
          <a:xfrm>
            <a:off x="324000" y="324000"/>
            <a:ext cx="7513488" cy="756000"/>
          </a:xfrm>
        </p:spPr>
        <p:txBody>
          <a:bodyPr/>
          <a:lstStyle/>
          <a:p>
            <a:pPr fontAlgn="base">
              <a:spcBef>
                <a:spcPct val="50000"/>
              </a:spcBef>
              <a:spcAft>
                <a:spcPct val="0"/>
              </a:spcAft>
            </a:pPr>
            <a:r>
              <a:rPr lang="de-DE" sz="1800" dirty="0"/>
              <a:t>Introduction to Next Generation Business Intelligence with </a:t>
            </a:r>
            <a:r>
              <a:rPr lang="en-CA" sz="1800" dirty="0"/>
              <a:t>Automated Analytics Mode in SAP Predictive Analytics</a:t>
            </a:r>
            <a:r>
              <a:rPr lang="en-US" sz="1800" dirty="0" smtClean="0"/>
              <a:t/>
            </a:r>
            <a:br>
              <a:rPr lang="en-US" sz="1800" dirty="0" smtClean="0"/>
            </a:br>
            <a:r>
              <a:rPr lang="en-US" sz="1700" cap="small" dirty="0">
                <a:solidFill>
                  <a:srgbClr val="FFC000"/>
                </a:solidFill>
                <a:latin typeface="Calibri" pitchFamily="34" charset="0"/>
                <a:cs typeface="Calibri" pitchFamily="34" charset="0"/>
              </a:rPr>
              <a:t>Challenges for </a:t>
            </a:r>
            <a:r>
              <a:rPr lang="en-US" sz="1700" cap="small" dirty="0" smtClean="0">
                <a:solidFill>
                  <a:srgbClr val="FFC000"/>
                </a:solidFill>
                <a:latin typeface="Calibri" pitchFamily="34" charset="0"/>
                <a:cs typeface="Calibri" pitchFamily="34" charset="0"/>
              </a:rPr>
              <a:t>companies</a:t>
            </a:r>
            <a:endParaRPr lang="en-US" sz="1700" cap="small" dirty="0">
              <a:solidFill>
                <a:srgbClr val="FFC000"/>
              </a:solidFill>
              <a:latin typeface="Calibri" pitchFamily="34" charset="0"/>
              <a:cs typeface="Calibri" pitchFamily="34" charset="0"/>
            </a:endParaRPr>
          </a:p>
        </p:txBody>
      </p:sp>
      <p:sp>
        <p:nvSpPr>
          <p:cNvPr id="7" name="TextBox 62"/>
          <p:cNvSpPr txBox="1">
            <a:spLocks noChangeArrowheads="1"/>
          </p:cNvSpPr>
          <p:nvPr/>
        </p:nvSpPr>
        <p:spPr bwMode="auto">
          <a:xfrm>
            <a:off x="966752" y="1517881"/>
            <a:ext cx="7210497" cy="391426"/>
          </a:xfrm>
          <a:prstGeom prst="rect">
            <a:avLst/>
          </a:prstGeom>
          <a:noFill/>
          <a:ln w="9525">
            <a:noFill/>
            <a:miter lim="800000"/>
            <a:headEnd/>
            <a:tailEnd/>
          </a:ln>
        </p:spPr>
        <p:txBody>
          <a:bodyPr wrap="square" lIns="128561" tIns="64280" rIns="128561" bIns="64280">
            <a:spAutoFit/>
          </a:bodyPr>
          <a:lstStyle/>
          <a:p>
            <a:pPr algn="ctr"/>
            <a:r>
              <a:rPr lang="en-US" sz="1700" b="1" cap="small" dirty="0">
                <a:solidFill>
                  <a:schemeClr val="bg2">
                    <a:lumMod val="50000"/>
                  </a:schemeClr>
                </a:solidFill>
                <a:ea typeface="Arial Unicode MS" pitchFamily="34" charset="-128"/>
                <a:cs typeface="Calibri" pitchFamily="34" charset="0"/>
              </a:rPr>
              <a:t>Challenges for Business Intelligence &amp; Analytics</a:t>
            </a:r>
            <a:endParaRPr lang="en-US" sz="1700" b="1" cap="small" dirty="0">
              <a:solidFill>
                <a:schemeClr val="bg2">
                  <a:lumMod val="50000"/>
                </a:schemeClr>
              </a:solidFill>
              <a:latin typeface="+mj-lt"/>
              <a:ea typeface="Arial Unicode MS" pitchFamily="34" charset="-128"/>
              <a:cs typeface="Calibri" pitchFamily="34" charset="0"/>
            </a:endParaRPr>
          </a:p>
        </p:txBody>
      </p:sp>
      <p:cxnSp>
        <p:nvCxnSpPr>
          <p:cNvPr id="9"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Textfeld 7"/>
          <p:cNvSpPr txBox="1"/>
          <p:nvPr/>
        </p:nvSpPr>
        <p:spPr bwMode="auto">
          <a:xfrm>
            <a:off x="3845859" y="2133221"/>
            <a:ext cx="4763030" cy="3754058"/>
          </a:xfrm>
          <a:prstGeom prst="rect">
            <a:avLst/>
          </a:prstGeom>
          <a:solidFill>
            <a:schemeClr val="accent1">
              <a:alpha val="0"/>
            </a:schemeClr>
          </a:solidFill>
          <a:ln w="19050" cap="flat" cmpd="sng" algn="ctr">
            <a:noFill/>
            <a:prstDash val="solid"/>
            <a:round/>
            <a:headEnd type="none" w="med" len="med"/>
            <a:tailEnd type="triangle" w="sm" len="lg"/>
          </a:ln>
          <a:effectLst/>
        </p:spPr>
        <p:txBody>
          <a:bodyPr lIns="89985" tIns="46792" rIns="89985" bIns="46792"/>
          <a:lstStyle/>
          <a:p>
            <a:pPr defTabSz="776157">
              <a:spcAft>
                <a:spcPts val="300"/>
              </a:spcAft>
              <a:buClr>
                <a:schemeClr val="accent1"/>
              </a:buClr>
              <a:buFont typeface="Wingdings" pitchFamily="2" charset="2"/>
              <a:buChar char="§"/>
            </a:pPr>
            <a:r>
              <a:rPr lang="en-US" sz="1400" dirty="0" smtClean="0">
                <a:solidFill>
                  <a:srgbClr val="666666"/>
                </a:solidFill>
              </a:rPr>
              <a:t> Employees </a:t>
            </a:r>
            <a:r>
              <a:rPr lang="en-US" sz="1400" dirty="0">
                <a:solidFill>
                  <a:srgbClr val="666666"/>
                </a:solidFill>
              </a:rPr>
              <a:t>require a mix of technical and business knowledge that pairs strong information systems, and analytic software skills with occupational knowledge of the company’s business operations </a:t>
            </a:r>
            <a:r>
              <a:rPr lang="en-US" sz="1400" dirty="0" smtClean="0">
                <a:solidFill>
                  <a:srgbClr val="666666"/>
                </a:solidFill>
              </a:rPr>
              <a:t>(2 ,3)</a:t>
            </a:r>
            <a:endParaRPr lang="en-US" sz="1400" dirty="0">
              <a:solidFill>
                <a:srgbClr val="666666"/>
              </a:solidFill>
            </a:endParaRPr>
          </a:p>
          <a:p>
            <a:pPr defTabSz="776157">
              <a:spcAft>
                <a:spcPts val="300"/>
              </a:spcAft>
              <a:buClr>
                <a:schemeClr val="accent1"/>
              </a:buClr>
              <a:buFont typeface="Wingdings" pitchFamily="2" charset="2"/>
              <a:buChar char="§"/>
            </a:pPr>
            <a:r>
              <a:rPr lang="en-US" sz="1400" dirty="0" smtClean="0">
                <a:solidFill>
                  <a:srgbClr val="666666"/>
                </a:solidFill>
              </a:rPr>
              <a:t> Critics </a:t>
            </a:r>
            <a:r>
              <a:rPr lang="en-US" sz="1400" dirty="0">
                <a:solidFill>
                  <a:srgbClr val="666666"/>
                </a:solidFill>
              </a:rPr>
              <a:t>feel that a significant constraint in exploiting the potential of BI&amp;A is a shortage of talented employees </a:t>
            </a:r>
            <a:r>
              <a:rPr lang="en-US" sz="1400" dirty="0" smtClean="0">
                <a:solidFill>
                  <a:srgbClr val="666666"/>
                </a:solidFill>
              </a:rPr>
              <a:t>(1,4,8)</a:t>
            </a:r>
          </a:p>
          <a:p>
            <a:pPr defTabSz="776157">
              <a:spcAft>
                <a:spcPts val="300"/>
              </a:spcAft>
              <a:buClr>
                <a:schemeClr val="accent1"/>
              </a:buClr>
              <a:buFont typeface="Wingdings" pitchFamily="2" charset="2"/>
              <a:buChar char="§"/>
            </a:pPr>
            <a:endParaRPr lang="en-US" sz="1400" dirty="0">
              <a:solidFill>
                <a:srgbClr val="666666"/>
              </a:solidFill>
            </a:endParaRPr>
          </a:p>
          <a:p>
            <a:pPr defTabSz="776157">
              <a:spcAft>
                <a:spcPts val="300"/>
              </a:spcAft>
              <a:buClr>
                <a:schemeClr val="accent1"/>
              </a:buClr>
            </a:pPr>
            <a:r>
              <a:rPr lang="en-US" sz="1400" b="1" dirty="0">
                <a:solidFill>
                  <a:srgbClr val="F0AB00"/>
                </a:solidFill>
              </a:rPr>
              <a:t>“In the US alone a projected 1.5 million managers and analysts will lack the requisite skills to understand and  make decisions based on the </a:t>
            </a:r>
            <a:r>
              <a:rPr lang="en-US" sz="1400" b="1" dirty="0" smtClean="0">
                <a:solidFill>
                  <a:srgbClr val="F0AB00"/>
                </a:solidFill>
              </a:rPr>
              <a:t>Analytics </a:t>
            </a:r>
            <a:r>
              <a:rPr lang="en-US" sz="1400" b="1" dirty="0">
                <a:solidFill>
                  <a:srgbClr val="F0AB00"/>
                </a:solidFill>
              </a:rPr>
              <a:t>of vast amounts of data” </a:t>
            </a:r>
            <a:r>
              <a:rPr lang="en-US" sz="1400" b="1" dirty="0" smtClean="0">
                <a:solidFill>
                  <a:srgbClr val="F0AB00"/>
                </a:solidFill>
              </a:rPr>
              <a:t>(5) </a:t>
            </a:r>
            <a:endParaRPr lang="en-US" sz="1400" b="1" dirty="0">
              <a:solidFill>
                <a:srgbClr val="F0AB00"/>
              </a:solidFill>
            </a:endParaRPr>
          </a:p>
          <a:p>
            <a:pPr defTabSz="776157">
              <a:spcAft>
                <a:spcPts val="300"/>
              </a:spcAft>
              <a:buClr>
                <a:schemeClr val="accent1"/>
              </a:buClr>
            </a:pPr>
            <a:endParaRPr lang="de-DE" sz="1400" b="1" dirty="0" smtClean="0">
              <a:solidFill>
                <a:srgbClr val="F0AB00"/>
              </a:solidFill>
            </a:endParaRPr>
          </a:p>
        </p:txBody>
      </p:sp>
      <p:sp>
        <p:nvSpPr>
          <p:cNvPr id="10" name="Rectangle 9"/>
          <p:cNvSpPr/>
          <p:nvPr/>
        </p:nvSpPr>
        <p:spPr>
          <a:xfrm>
            <a:off x="3845859" y="5225559"/>
            <a:ext cx="4932381" cy="1323439"/>
          </a:xfrm>
          <a:prstGeom prst="rect">
            <a:avLst/>
          </a:prstGeom>
        </p:spPr>
        <p:txBody>
          <a:bodyPr wrap="square">
            <a:spAutoFit/>
          </a:bodyPr>
          <a:lstStyle/>
          <a:p>
            <a:r>
              <a:rPr lang="en-CA" sz="800" dirty="0" smtClean="0">
                <a:latin typeface="Arial Narrow" panose="020B0606020202030204" pitchFamily="34" charset="0"/>
              </a:rPr>
              <a:t>1. </a:t>
            </a:r>
            <a:r>
              <a:rPr lang="en-CA" sz="800" dirty="0">
                <a:latin typeface="Arial Narrow" panose="020B0606020202030204" pitchFamily="34" charset="0"/>
              </a:rPr>
              <a:t>Chen, H., Chiang, R. H. L., &amp; Storey, V. C. (January 01, 2012). Business Intelligence and Analytics: From Big Data to Big Impact. </a:t>
            </a:r>
            <a:r>
              <a:rPr lang="en-CA" sz="800" i="1" dirty="0">
                <a:latin typeface="Arial Narrow" panose="020B0606020202030204" pitchFamily="34" charset="0"/>
              </a:rPr>
              <a:t>Management Information Systems Quarterly</a:t>
            </a:r>
            <a:r>
              <a:rPr lang="en-CA" sz="800" dirty="0">
                <a:latin typeface="Arial Narrow" panose="020B0606020202030204" pitchFamily="34" charset="0"/>
              </a:rPr>
              <a:t>, 36, 4, </a:t>
            </a:r>
            <a:r>
              <a:rPr lang="en-CA" sz="800" dirty="0" smtClean="0">
                <a:latin typeface="Arial Narrow" panose="020B0606020202030204" pitchFamily="34" charset="0"/>
              </a:rPr>
              <a:t>1165-1188</a:t>
            </a:r>
          </a:p>
          <a:p>
            <a:r>
              <a:rPr lang="en-CA" sz="800" dirty="0">
                <a:latin typeface="Arial Narrow" panose="020B0606020202030204" pitchFamily="34" charset="0"/>
              </a:rPr>
              <a:t>2</a:t>
            </a:r>
            <a:r>
              <a:rPr lang="en-CA" sz="800" dirty="0" smtClean="0">
                <a:latin typeface="Arial Narrow" panose="020B0606020202030204" pitchFamily="34" charset="0"/>
              </a:rPr>
              <a:t>. </a:t>
            </a:r>
            <a:r>
              <a:rPr lang="en-CA" sz="800" dirty="0">
                <a:latin typeface="Arial Narrow" panose="020B0606020202030204" pitchFamily="34" charset="0"/>
              </a:rPr>
              <a:t>Davenport, T. H. (2006). Competing on analytics. </a:t>
            </a:r>
            <a:r>
              <a:rPr lang="en-CA" sz="800" i="1" dirty="0">
                <a:latin typeface="Arial Narrow" panose="020B0606020202030204" pitchFamily="34" charset="0"/>
              </a:rPr>
              <a:t>Harvard Business Review</a:t>
            </a:r>
            <a:r>
              <a:rPr lang="en-CA" sz="800" dirty="0">
                <a:latin typeface="Arial Narrow" panose="020B0606020202030204" pitchFamily="34" charset="0"/>
              </a:rPr>
              <a:t>, 84(1), 98–107</a:t>
            </a:r>
            <a:r>
              <a:rPr lang="en-CA" sz="800" dirty="0" smtClean="0">
                <a:latin typeface="Arial Narrow" panose="020B0606020202030204" pitchFamily="34" charset="0"/>
              </a:rPr>
              <a:t>.</a:t>
            </a:r>
          </a:p>
          <a:p>
            <a:r>
              <a:rPr lang="en-CA" sz="800" dirty="0" smtClean="0">
                <a:latin typeface="Arial Narrow" panose="020B0606020202030204" pitchFamily="34" charset="0"/>
              </a:rPr>
              <a:t>3. </a:t>
            </a:r>
            <a:r>
              <a:rPr lang="en-CA" sz="800" dirty="0">
                <a:latin typeface="Arial Narrow" panose="020B0606020202030204" pitchFamily="34" charset="0"/>
              </a:rPr>
              <a:t>Shanks, G., Bekmamedova, N., &amp; Willcocks, L. (July 01, 2013). Using Business Analytics for Strategic Alignment and Organisational Transformation. </a:t>
            </a:r>
            <a:r>
              <a:rPr lang="en-CA" sz="800" i="1" dirty="0">
                <a:latin typeface="Arial Narrow" panose="020B0606020202030204" pitchFamily="34" charset="0"/>
              </a:rPr>
              <a:t>International Journal of Business Intelligence Research</a:t>
            </a:r>
            <a:r>
              <a:rPr lang="en-CA" sz="800" dirty="0">
                <a:latin typeface="Arial Narrow" panose="020B0606020202030204" pitchFamily="34" charset="0"/>
              </a:rPr>
              <a:t>, 4 (3), 1-15</a:t>
            </a:r>
            <a:r>
              <a:rPr lang="en-CA" sz="800" dirty="0" smtClean="0">
                <a:latin typeface="Arial Narrow" panose="020B0606020202030204" pitchFamily="34" charset="0"/>
              </a:rPr>
              <a:t>.</a:t>
            </a:r>
          </a:p>
          <a:p>
            <a:r>
              <a:rPr lang="en-CA" sz="800" dirty="0">
                <a:latin typeface="Arial Narrow" panose="020B0606020202030204" pitchFamily="34" charset="0"/>
              </a:rPr>
              <a:t>4</a:t>
            </a:r>
            <a:r>
              <a:rPr lang="en-CA" sz="800" dirty="0" smtClean="0">
                <a:latin typeface="Arial Narrow" panose="020B0606020202030204" pitchFamily="34" charset="0"/>
              </a:rPr>
              <a:t>. Olsen, </a:t>
            </a:r>
            <a:r>
              <a:rPr lang="en-CA" sz="800" dirty="0">
                <a:latin typeface="Arial Narrow" panose="020B0606020202030204" pitchFamily="34" charset="0"/>
              </a:rPr>
              <a:t>D. H., &amp; Dupin-Bryant, P. A. (January 23, 2013). Combining business intelligence and stock market data: A primer for data analytics and business intelligence. </a:t>
            </a:r>
            <a:r>
              <a:rPr lang="en-CA" sz="800" i="1" dirty="0">
                <a:latin typeface="Arial Narrow" panose="020B0606020202030204" pitchFamily="34" charset="0"/>
              </a:rPr>
              <a:t>Journal of Applied Business Research</a:t>
            </a:r>
            <a:r>
              <a:rPr lang="en-CA" sz="800" dirty="0">
                <a:latin typeface="Arial Narrow" panose="020B0606020202030204" pitchFamily="34" charset="0"/>
              </a:rPr>
              <a:t>, 29, 1, 139-156</a:t>
            </a:r>
            <a:r>
              <a:rPr lang="en-CA" sz="800" dirty="0" smtClean="0">
                <a:latin typeface="Arial Narrow" panose="020B0606020202030204" pitchFamily="34" charset="0"/>
              </a:rPr>
              <a:t>.</a:t>
            </a:r>
          </a:p>
          <a:p>
            <a:r>
              <a:rPr lang="en-CA" sz="800" dirty="0" smtClean="0">
                <a:latin typeface="Arial Narrow" panose="020B0606020202030204" pitchFamily="34" charset="0"/>
              </a:rPr>
              <a:t>5. </a:t>
            </a:r>
            <a:r>
              <a:rPr lang="en-US" sz="800" dirty="0">
                <a:latin typeface="Arial Narrow" panose="020B0606020202030204" pitchFamily="34" charset="0"/>
              </a:rPr>
              <a:t>Manyika, J., Chui, M., Brown, B., Bughin, J., Dobbs, R., Roxburgh, C., and Byers, A. H. 2011. “Big Data: The Next Frontier for Innovation, Competition, and Productivity,” </a:t>
            </a:r>
            <a:r>
              <a:rPr lang="en-US" sz="800" i="1" dirty="0">
                <a:latin typeface="Arial Narrow" panose="020B0606020202030204" pitchFamily="34" charset="0"/>
              </a:rPr>
              <a:t>McKinsey Global Institute </a:t>
            </a:r>
          </a:p>
          <a:p>
            <a:endParaRPr lang="en-US" sz="800" dirty="0" smtClean="0">
              <a:latin typeface="Arial Narrow" panose="020B0606020202030204" pitchFamily="34" charset="0"/>
            </a:endParaRPr>
          </a:p>
        </p:txBody>
      </p:sp>
    </p:spTree>
    <p:extLst>
      <p:ext uri="{BB962C8B-B14F-4D97-AF65-F5344CB8AC3E}">
        <p14:creationId xmlns:p14="http://schemas.microsoft.com/office/powerpoint/2010/main" val="1829923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874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solidFill>
          <a:ln w="6350" algn="ctr">
            <a:noFill/>
            <a:miter lim="800000"/>
            <a:headEnd/>
            <a:tailEnd/>
          </a:ln>
        </p:spPr>
        <p:txBody>
          <a:bodyPr vert="horz" wrap="none" lIns="0" tIns="0" rIns="0" bIns="0" rtlCol="0" anchor="ctr" anchorCtr="0">
            <a:noAutofit/>
          </a:bodyPr>
          <a:lstStyle/>
          <a:p>
            <a:pPr algn="ctr" fontAlgn="base">
              <a:spcBef>
                <a:spcPct val="0"/>
              </a:spcBef>
              <a:spcAft>
                <a:spcPct val="0"/>
              </a:spcAft>
              <a:buClr>
                <a:srgbClr val="F0AB00"/>
              </a:buClr>
              <a:buSzPct val="80000"/>
            </a:pPr>
            <a:endParaRPr kumimoji="0" lang="en-US" altLang="zh-HK" sz="1100" b="1" u="none" strike="noStrike" kern="0" cap="none" spc="0" normalizeH="0" noProof="0" dirty="0" smtClean="0">
              <a:ln>
                <a:noFill/>
              </a:ln>
              <a:effectLst/>
              <a:uLnTx/>
              <a:uFillTx/>
              <a:cs typeface="Arial"/>
              <a:sym typeface="Arial"/>
            </a:endParaRPr>
          </a:p>
        </p:txBody>
      </p:sp>
      <p:sp>
        <p:nvSpPr>
          <p:cNvPr id="8" name="Title 7"/>
          <p:cNvSpPr>
            <a:spLocks noGrp="1"/>
          </p:cNvSpPr>
          <p:nvPr>
            <p:ph type="title"/>
          </p:nvPr>
        </p:nvSpPr>
        <p:spPr>
          <a:xfrm>
            <a:off x="324000" y="324000"/>
            <a:ext cx="7513488" cy="756000"/>
          </a:xfrm>
        </p:spPr>
        <p:txBody>
          <a:bodyPr/>
          <a:lstStyle/>
          <a:p>
            <a:pPr fontAlgn="base">
              <a:spcBef>
                <a:spcPct val="50000"/>
              </a:spcBef>
              <a:spcAft>
                <a:spcPct val="0"/>
              </a:spcAft>
            </a:pPr>
            <a:r>
              <a:rPr lang="de-DE" sz="1800" dirty="0"/>
              <a:t>Introduction to Next Generation Business Intelligence with </a:t>
            </a:r>
            <a:r>
              <a:rPr lang="en-CA" sz="1800" dirty="0"/>
              <a:t>Automated Analytics Mode in SAP Predictive Analytics</a:t>
            </a:r>
            <a:r>
              <a:rPr lang="en-US" sz="1800" dirty="0" smtClean="0"/>
              <a:t/>
            </a:r>
            <a:br>
              <a:rPr lang="en-US" sz="1800" dirty="0" smtClean="0"/>
            </a:br>
            <a:r>
              <a:rPr lang="en-US" sz="1700" cap="small" dirty="0">
                <a:solidFill>
                  <a:srgbClr val="FFC000"/>
                </a:solidFill>
                <a:latin typeface="Calibri" pitchFamily="34" charset="0"/>
                <a:cs typeface="Calibri" pitchFamily="34" charset="0"/>
              </a:rPr>
              <a:t>Challenges for </a:t>
            </a:r>
            <a:r>
              <a:rPr lang="en-US" sz="1700" cap="small" dirty="0" smtClean="0">
                <a:solidFill>
                  <a:srgbClr val="FFC000"/>
                </a:solidFill>
                <a:latin typeface="Calibri" pitchFamily="34" charset="0"/>
                <a:cs typeface="Calibri" pitchFamily="34" charset="0"/>
              </a:rPr>
              <a:t>companies</a:t>
            </a:r>
            <a:endParaRPr lang="en-US" sz="1700" cap="small" dirty="0">
              <a:solidFill>
                <a:srgbClr val="FFC000"/>
              </a:solidFill>
              <a:latin typeface="Calibri" pitchFamily="34" charset="0"/>
              <a:cs typeface="Calibri" pitchFamily="34" charset="0"/>
            </a:endParaRPr>
          </a:p>
        </p:txBody>
      </p:sp>
      <p:sp>
        <p:nvSpPr>
          <p:cNvPr id="7" name="TextBox 62"/>
          <p:cNvSpPr txBox="1">
            <a:spLocks noChangeArrowheads="1"/>
          </p:cNvSpPr>
          <p:nvPr/>
        </p:nvSpPr>
        <p:spPr bwMode="auto">
          <a:xfrm>
            <a:off x="966752" y="1517881"/>
            <a:ext cx="7210497" cy="391426"/>
          </a:xfrm>
          <a:prstGeom prst="rect">
            <a:avLst/>
          </a:prstGeom>
          <a:noFill/>
          <a:ln w="9525">
            <a:noFill/>
            <a:miter lim="800000"/>
            <a:headEnd/>
            <a:tailEnd/>
          </a:ln>
        </p:spPr>
        <p:txBody>
          <a:bodyPr wrap="square" lIns="128561" tIns="64280" rIns="128561" bIns="64280">
            <a:spAutoFit/>
          </a:bodyPr>
          <a:lstStyle/>
          <a:p>
            <a:pPr algn="ctr"/>
            <a:r>
              <a:rPr lang="en-US" sz="1700" b="1" cap="small" dirty="0">
                <a:solidFill>
                  <a:schemeClr val="bg2">
                    <a:lumMod val="50000"/>
                  </a:schemeClr>
                </a:solidFill>
                <a:ea typeface="Arial Unicode MS" pitchFamily="34" charset="-128"/>
                <a:cs typeface="Calibri" pitchFamily="34" charset="0"/>
              </a:rPr>
              <a:t>The Advanced Analytics Market is Ripe for Disruption</a:t>
            </a:r>
            <a:endParaRPr lang="en-US" sz="1700" b="1" cap="small" dirty="0">
              <a:solidFill>
                <a:schemeClr val="bg2">
                  <a:lumMod val="50000"/>
                </a:schemeClr>
              </a:solidFill>
              <a:latin typeface="+mj-lt"/>
              <a:ea typeface="Arial Unicode MS" pitchFamily="34" charset="-128"/>
              <a:cs typeface="Calibri" pitchFamily="34" charset="0"/>
            </a:endParaRPr>
          </a:p>
        </p:txBody>
      </p:sp>
      <p:cxnSp>
        <p:nvCxnSpPr>
          <p:cNvPr id="9"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5872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3183" y="2015628"/>
            <a:ext cx="7057634" cy="4347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2882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30942185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1819"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solidFill>
          <a:ln w="6350" algn="ctr">
            <a:noFill/>
            <a:miter lim="800000"/>
            <a:headEnd/>
            <a:tailEnd/>
          </a:ln>
        </p:spPr>
        <p:txBody>
          <a:bodyPr vert="horz" wrap="none" lIns="0" tIns="0" rIns="0" bIns="0" rtlCol="0" anchor="ctr" anchorCtr="0">
            <a:noAutofit/>
          </a:bodyPr>
          <a:lstStyle/>
          <a:p>
            <a:pPr algn="ctr" fontAlgn="base">
              <a:spcBef>
                <a:spcPct val="0"/>
              </a:spcBef>
              <a:spcAft>
                <a:spcPct val="0"/>
              </a:spcAft>
              <a:buClr>
                <a:srgbClr val="F0AB00"/>
              </a:buClr>
              <a:buSzPct val="80000"/>
            </a:pPr>
            <a:endParaRPr lang="en-US" altLang="zh-HK" sz="1100" b="1" kern="0" dirty="0">
              <a:solidFill>
                <a:srgbClr val="000000"/>
              </a:solidFill>
              <a:cs typeface="Arial"/>
              <a:sym typeface="Arial"/>
            </a:endParaRPr>
          </a:p>
        </p:txBody>
      </p:sp>
      <p:sp>
        <p:nvSpPr>
          <p:cNvPr id="8" name="Title 7"/>
          <p:cNvSpPr>
            <a:spLocks noGrp="1"/>
          </p:cNvSpPr>
          <p:nvPr>
            <p:ph type="title"/>
          </p:nvPr>
        </p:nvSpPr>
        <p:spPr>
          <a:xfrm>
            <a:off x="323999" y="324000"/>
            <a:ext cx="8181646" cy="756000"/>
          </a:xfrm>
        </p:spPr>
        <p:txBody>
          <a:bodyPr/>
          <a:lstStyle/>
          <a:p>
            <a:r>
              <a:rPr lang="de-DE" sz="1800" dirty="0"/>
              <a:t>Introduction to Next Generation Business Intelligence with </a:t>
            </a:r>
            <a:r>
              <a:rPr lang="en-CA" sz="1800" dirty="0"/>
              <a:t>Automated Analytics Mode in SAP Predictive Analytics</a:t>
            </a:r>
            <a:r>
              <a:rPr lang="en-US" sz="1800" dirty="0" smtClean="0"/>
              <a:t/>
            </a:r>
            <a:br>
              <a:rPr lang="en-US" sz="1800" dirty="0" smtClean="0"/>
            </a:br>
            <a:r>
              <a:rPr lang="en-US" sz="1700" cap="small" dirty="0" smtClean="0">
                <a:solidFill>
                  <a:srgbClr val="FFC000"/>
                </a:solidFill>
              </a:rPr>
              <a:t>Agenda</a:t>
            </a:r>
            <a:endParaRPr lang="en-US" altLang="zh-HK" sz="1700" b="0" cap="small" dirty="0">
              <a:solidFill>
                <a:srgbClr val="FFC000"/>
              </a:solidFill>
            </a:endParaRPr>
          </a:p>
        </p:txBody>
      </p:sp>
      <p:cxnSp>
        <p:nvCxnSpPr>
          <p:cNvPr id="12" name="Straight Connector 11"/>
          <p:cNvCxnSpPr/>
          <p:nvPr/>
        </p:nvCxnSpPr>
        <p:spPr>
          <a:xfrm>
            <a:off x="500063" y="1425181"/>
            <a:ext cx="0" cy="4945856"/>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bwMode="gray">
          <a:xfrm>
            <a:off x="400050" y="1571960"/>
            <a:ext cx="200025" cy="207169"/>
          </a:xfrm>
          <a:prstGeom prst="ellipse">
            <a:avLst/>
          </a:prstGeom>
          <a:solidFill>
            <a:schemeClr val="bg1"/>
          </a:solidFill>
          <a:ln w="190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16" name="Rectangle 15"/>
          <p:cNvSpPr/>
          <p:nvPr/>
        </p:nvSpPr>
        <p:spPr bwMode="gray">
          <a:xfrm>
            <a:off x="864394" y="1473733"/>
            <a:ext cx="7418994" cy="403622"/>
          </a:xfrm>
          <a:prstGeom prst="rect">
            <a:avLst/>
          </a:prstGeom>
          <a:solidFill>
            <a:schemeClr val="bg1"/>
          </a:solidFill>
          <a:ln w="19050" algn="ctr">
            <a:solidFill>
              <a:schemeClr val="bg1">
                <a:lumMod val="85000"/>
              </a:schemeClr>
            </a:solid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en-US" b="1" cap="small" dirty="0">
                <a:solidFill>
                  <a:srgbClr val="CCCCCC">
                    <a:lumMod val="50000"/>
                  </a:srgbClr>
                </a:solidFill>
                <a:latin typeface="Calibri" pitchFamily="34" charset="0"/>
                <a:cs typeface="Calibri" pitchFamily="34" charset="0"/>
              </a:rPr>
              <a:t>Business Analytics in the Era of Big Data</a:t>
            </a:r>
            <a:endParaRPr lang="en-US" b="1" kern="0" dirty="0">
              <a:solidFill>
                <a:srgbClr val="CCCCCC">
                  <a:lumMod val="50000"/>
                </a:srgbClr>
              </a:solidFill>
              <a:ea typeface="Arial Unicode MS" pitchFamily="34" charset="-128"/>
              <a:cs typeface="Arial Unicode MS" pitchFamily="34" charset="-128"/>
            </a:endParaRPr>
          </a:p>
        </p:txBody>
      </p:sp>
      <p:sp>
        <p:nvSpPr>
          <p:cNvPr id="32" name="Oval 31"/>
          <p:cNvSpPr/>
          <p:nvPr/>
        </p:nvSpPr>
        <p:spPr bwMode="gray">
          <a:xfrm>
            <a:off x="398687" y="3878829"/>
            <a:ext cx="200025" cy="207169"/>
          </a:xfrm>
          <a:prstGeom prst="ellipse">
            <a:avLst/>
          </a:prstGeom>
          <a:solidFill>
            <a:schemeClr val="bg1"/>
          </a:solidFill>
          <a:ln w="190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3" name="Rectangle 32"/>
          <p:cNvSpPr/>
          <p:nvPr/>
        </p:nvSpPr>
        <p:spPr bwMode="gray">
          <a:xfrm>
            <a:off x="865074" y="2946163"/>
            <a:ext cx="7418994" cy="403621"/>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lIns="90000" tIns="72000" rIns="90000" bIns="72000" rtlCol="0" anchor="ctr"/>
          <a:lstStyle/>
          <a:p>
            <a:pPr fontAlgn="base">
              <a:spcBef>
                <a:spcPct val="50000"/>
              </a:spcBef>
              <a:spcAft>
                <a:spcPct val="0"/>
              </a:spcAft>
              <a:buClr>
                <a:srgbClr val="F0AB00"/>
              </a:buClr>
              <a:buSzPct val="80000"/>
            </a:pPr>
            <a:r>
              <a:rPr lang="en-US" b="1" cap="small" dirty="0" smtClean="0">
                <a:solidFill>
                  <a:srgbClr val="CCCCCC">
                    <a:lumMod val="50000"/>
                  </a:srgbClr>
                </a:solidFill>
                <a:latin typeface="Calibri" pitchFamily="34" charset="0"/>
                <a:cs typeface="Calibri" pitchFamily="34" charset="0"/>
              </a:rPr>
              <a:t>Opportunities and benefits for companies</a:t>
            </a:r>
            <a:endParaRPr lang="en-US" b="1" cap="small" dirty="0">
              <a:solidFill>
                <a:srgbClr val="CCCCCC">
                  <a:lumMod val="50000"/>
                </a:srgbClr>
              </a:solidFill>
              <a:latin typeface="Calibri" pitchFamily="34" charset="0"/>
              <a:cs typeface="Calibri" pitchFamily="34" charset="0"/>
            </a:endParaRPr>
          </a:p>
        </p:txBody>
      </p:sp>
      <p:sp>
        <p:nvSpPr>
          <p:cNvPr id="37" name="Oval 36"/>
          <p:cNvSpPr/>
          <p:nvPr/>
        </p:nvSpPr>
        <p:spPr bwMode="gray">
          <a:xfrm>
            <a:off x="396666" y="4811496"/>
            <a:ext cx="200025" cy="207169"/>
          </a:xfrm>
          <a:prstGeom prst="ellipse">
            <a:avLst/>
          </a:prstGeom>
          <a:solidFill>
            <a:schemeClr val="bg1"/>
          </a:solidFill>
          <a:ln w="190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8" name="Rectangle 37"/>
          <p:cNvSpPr/>
          <p:nvPr/>
        </p:nvSpPr>
        <p:spPr bwMode="gray">
          <a:xfrm>
            <a:off x="865074" y="3812875"/>
            <a:ext cx="7418994" cy="405442"/>
          </a:xfrm>
          <a:prstGeom prst="rect">
            <a:avLst/>
          </a:prstGeom>
          <a:solidFill>
            <a:schemeClr val="bg1"/>
          </a:solidFill>
          <a:ln w="19050" algn="ctr">
            <a:solidFill>
              <a:schemeClr val="bg1">
                <a:lumMod val="85000"/>
              </a:schemeClr>
            </a:solid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en-US" b="1" cap="small" dirty="0">
                <a:solidFill>
                  <a:srgbClr val="CCCCCC">
                    <a:lumMod val="50000"/>
                  </a:srgbClr>
                </a:solidFill>
                <a:latin typeface="Calibri" pitchFamily="34" charset="0"/>
                <a:cs typeface="Calibri" pitchFamily="34" charset="0"/>
              </a:rPr>
              <a:t>Introducing </a:t>
            </a:r>
            <a:r>
              <a:rPr lang="en-US" b="1" cap="small" dirty="0" smtClean="0">
                <a:solidFill>
                  <a:srgbClr val="CCCCCC">
                    <a:lumMod val="50000"/>
                  </a:srgbClr>
                </a:solidFill>
                <a:latin typeface="Calibri" pitchFamily="34" charset="0"/>
                <a:cs typeface="Calibri" pitchFamily="34" charset="0"/>
              </a:rPr>
              <a:t>Predictive Analytics</a:t>
            </a:r>
            <a:endParaRPr lang="en-US" b="1" cap="small" dirty="0">
              <a:solidFill>
                <a:srgbClr val="CCCCCC">
                  <a:lumMod val="50000"/>
                </a:srgbClr>
              </a:solidFill>
              <a:latin typeface="Calibri" pitchFamily="34" charset="0"/>
              <a:cs typeface="Calibri" pitchFamily="34" charset="0"/>
            </a:endParaRPr>
          </a:p>
        </p:txBody>
      </p:sp>
      <p:sp>
        <p:nvSpPr>
          <p:cNvPr id="39" name="Oval 38"/>
          <p:cNvSpPr/>
          <p:nvPr/>
        </p:nvSpPr>
        <p:spPr bwMode="gray">
          <a:xfrm>
            <a:off x="400050" y="2308174"/>
            <a:ext cx="200025" cy="207169"/>
          </a:xfrm>
          <a:prstGeom prst="ellipse">
            <a:avLst/>
          </a:prstGeom>
          <a:solidFill>
            <a:schemeClr val="bg1"/>
          </a:solidFill>
          <a:ln w="190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40" name="Rectangle 39"/>
          <p:cNvSpPr/>
          <p:nvPr/>
        </p:nvSpPr>
        <p:spPr bwMode="gray">
          <a:xfrm>
            <a:off x="864394" y="2209948"/>
            <a:ext cx="7418994" cy="403622"/>
          </a:xfrm>
          <a:prstGeom prst="rect">
            <a:avLst/>
          </a:prstGeom>
          <a:solidFill>
            <a:schemeClr val="bg1"/>
          </a:solidFill>
          <a:ln w="19050" algn="ctr">
            <a:solidFill>
              <a:schemeClr val="bg1">
                <a:lumMod val="85000"/>
              </a:schemeClr>
            </a:solid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en-US" b="1" cap="small" dirty="0" smtClean="0">
                <a:solidFill>
                  <a:srgbClr val="CCCCCC">
                    <a:lumMod val="50000"/>
                  </a:srgbClr>
                </a:solidFill>
                <a:latin typeface="Calibri" pitchFamily="34" charset="0"/>
                <a:cs typeface="Calibri" pitchFamily="34" charset="0"/>
              </a:rPr>
              <a:t>Challenges for companies</a:t>
            </a:r>
            <a:endParaRPr lang="en-US" b="1" kern="0" dirty="0">
              <a:solidFill>
                <a:srgbClr val="CCCCCC">
                  <a:lumMod val="50000"/>
                </a:srgbClr>
              </a:solidFill>
              <a:ea typeface="Arial Unicode MS" pitchFamily="34" charset="-128"/>
              <a:cs typeface="Arial Unicode MS" pitchFamily="34" charset="-128"/>
            </a:endParaRPr>
          </a:p>
        </p:txBody>
      </p:sp>
      <p:sp>
        <p:nvSpPr>
          <p:cNvPr id="15" name="Rectangle 14"/>
          <p:cNvSpPr/>
          <p:nvPr/>
        </p:nvSpPr>
        <p:spPr bwMode="gray">
          <a:xfrm>
            <a:off x="864394" y="4615044"/>
            <a:ext cx="7418994" cy="600074"/>
          </a:xfrm>
          <a:prstGeom prst="rect">
            <a:avLst/>
          </a:prstGeom>
          <a:solidFill>
            <a:schemeClr val="bg1"/>
          </a:solidFill>
          <a:ln w="19050" algn="ctr">
            <a:solidFill>
              <a:schemeClr val="bg1">
                <a:lumMod val="85000"/>
              </a:schemeClr>
            </a:solid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en-US" b="1" cap="small" dirty="0">
                <a:solidFill>
                  <a:srgbClr val="CCCCCC">
                    <a:lumMod val="50000"/>
                  </a:srgbClr>
                </a:solidFill>
                <a:latin typeface="Calibri" pitchFamily="34" charset="0"/>
                <a:cs typeface="Calibri" pitchFamily="34" charset="0"/>
              </a:rPr>
              <a:t>How does </a:t>
            </a:r>
            <a:r>
              <a:rPr lang="en-US" b="1" cap="small" dirty="0" smtClean="0">
                <a:solidFill>
                  <a:srgbClr val="CCCCCC">
                    <a:lumMod val="50000"/>
                  </a:srgbClr>
                </a:solidFill>
                <a:latin typeface="Calibri" pitchFamily="34" charset="0"/>
                <a:cs typeface="Calibri" pitchFamily="34" charset="0"/>
              </a:rPr>
              <a:t>Predictive Analytics </a:t>
            </a:r>
            <a:r>
              <a:rPr lang="en-US" b="1" cap="small" dirty="0">
                <a:solidFill>
                  <a:srgbClr val="CCCCCC">
                    <a:lumMod val="50000"/>
                  </a:srgbClr>
                </a:solidFill>
                <a:latin typeface="Calibri" pitchFamily="34" charset="0"/>
                <a:cs typeface="Calibri" pitchFamily="34" charset="0"/>
              </a:rPr>
              <a:t>fit in with other existing SAP Advanced Analytics Solutions?</a:t>
            </a:r>
          </a:p>
        </p:txBody>
      </p:sp>
      <p:sp>
        <p:nvSpPr>
          <p:cNvPr id="17" name="Rectangle 16"/>
          <p:cNvSpPr/>
          <p:nvPr/>
        </p:nvSpPr>
        <p:spPr bwMode="gray">
          <a:xfrm>
            <a:off x="865074" y="5645937"/>
            <a:ext cx="7418994" cy="403622"/>
          </a:xfrm>
          <a:prstGeom prst="rect">
            <a:avLst/>
          </a:prstGeom>
          <a:solidFill>
            <a:schemeClr val="bg1"/>
          </a:solidFill>
          <a:ln w="19050" algn="ctr">
            <a:solidFill>
              <a:schemeClr val="bg2"/>
            </a:solid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en-US" b="1" cap="small" dirty="0" smtClean="0">
                <a:solidFill>
                  <a:srgbClr val="CCCCCC">
                    <a:lumMod val="50000"/>
                  </a:srgbClr>
                </a:solidFill>
                <a:latin typeface="Calibri" pitchFamily="34" charset="0"/>
                <a:cs typeface="Calibri" pitchFamily="34" charset="0"/>
              </a:rPr>
              <a:t>Predictive Analytics – Hands On Tutorials</a:t>
            </a:r>
            <a:endParaRPr lang="en-US" b="1" cap="small" dirty="0">
              <a:solidFill>
                <a:srgbClr val="CCCCCC">
                  <a:lumMod val="50000"/>
                </a:srgbClr>
              </a:solidFill>
              <a:latin typeface="Calibri" pitchFamily="34" charset="0"/>
              <a:cs typeface="Calibri" pitchFamily="34" charset="0"/>
            </a:endParaRPr>
          </a:p>
        </p:txBody>
      </p:sp>
      <p:sp>
        <p:nvSpPr>
          <p:cNvPr id="18" name="Oval 17"/>
          <p:cNvSpPr/>
          <p:nvPr/>
        </p:nvSpPr>
        <p:spPr bwMode="gray">
          <a:xfrm>
            <a:off x="400050" y="3044388"/>
            <a:ext cx="200025" cy="207169"/>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19" name="Oval 18"/>
          <p:cNvSpPr/>
          <p:nvPr/>
        </p:nvSpPr>
        <p:spPr bwMode="gray">
          <a:xfrm>
            <a:off x="400050" y="5744164"/>
            <a:ext cx="200025" cy="207169"/>
          </a:xfrm>
          <a:prstGeom prst="ellipse">
            <a:avLst/>
          </a:prstGeom>
          <a:solidFill>
            <a:schemeClr val="bg1"/>
          </a:solidFill>
          <a:ln w="19050" algn="ctr">
            <a:solidFill>
              <a:schemeClr val="bg2"/>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7987616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284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solidFill>
          <a:ln w="6350" algn="ctr">
            <a:noFill/>
            <a:miter lim="800000"/>
            <a:headEnd/>
            <a:tailEnd/>
          </a:ln>
        </p:spPr>
        <p:txBody>
          <a:bodyPr vert="horz" wrap="none" lIns="0" tIns="0" rIns="0" bIns="0" rtlCol="0" anchor="ctr" anchorCtr="0">
            <a:noAutofit/>
          </a:bodyPr>
          <a:lstStyle/>
          <a:p>
            <a:pPr algn="ctr" fontAlgn="base">
              <a:spcBef>
                <a:spcPct val="0"/>
              </a:spcBef>
              <a:spcAft>
                <a:spcPct val="0"/>
              </a:spcAft>
              <a:buClr>
                <a:srgbClr val="F0AB00"/>
              </a:buClr>
              <a:buSzPct val="80000"/>
            </a:pPr>
            <a:endParaRPr kumimoji="0" lang="en-US" altLang="zh-HK" sz="1100" b="1" u="none" strike="noStrike" kern="0" cap="none" spc="0" normalizeH="0" noProof="0" dirty="0" smtClean="0">
              <a:ln>
                <a:noFill/>
              </a:ln>
              <a:effectLst/>
              <a:uLnTx/>
              <a:uFillTx/>
              <a:cs typeface="Arial"/>
              <a:sym typeface="Arial"/>
            </a:endParaRPr>
          </a:p>
        </p:txBody>
      </p:sp>
      <p:sp>
        <p:nvSpPr>
          <p:cNvPr id="8" name="Title 7"/>
          <p:cNvSpPr>
            <a:spLocks noGrp="1"/>
          </p:cNvSpPr>
          <p:nvPr>
            <p:ph type="title"/>
          </p:nvPr>
        </p:nvSpPr>
        <p:spPr>
          <a:xfrm>
            <a:off x="324000" y="324000"/>
            <a:ext cx="7513488" cy="756000"/>
          </a:xfrm>
        </p:spPr>
        <p:txBody>
          <a:bodyPr/>
          <a:lstStyle/>
          <a:p>
            <a:pPr fontAlgn="base">
              <a:spcBef>
                <a:spcPct val="50000"/>
              </a:spcBef>
              <a:spcAft>
                <a:spcPct val="0"/>
              </a:spcAft>
            </a:pPr>
            <a:r>
              <a:rPr lang="de-DE" sz="1800" dirty="0"/>
              <a:t>Introduction to Next Generation Business Intelligence with </a:t>
            </a:r>
            <a:r>
              <a:rPr lang="en-CA" sz="1800" dirty="0"/>
              <a:t>Automated Analytics Mode in SAP Predictive Analytics</a:t>
            </a:r>
            <a:r>
              <a:rPr lang="en-US" sz="1800" dirty="0" smtClean="0"/>
              <a:t/>
            </a:r>
            <a:br>
              <a:rPr lang="en-US" sz="1800" dirty="0" smtClean="0"/>
            </a:br>
            <a:r>
              <a:rPr lang="en-US" sz="1700" cap="small" dirty="0">
                <a:solidFill>
                  <a:srgbClr val="FFC000"/>
                </a:solidFill>
                <a:latin typeface="Calibri" pitchFamily="34" charset="0"/>
                <a:cs typeface="Calibri" pitchFamily="34" charset="0"/>
              </a:rPr>
              <a:t>Opportunities and benefits for companies</a:t>
            </a:r>
          </a:p>
        </p:txBody>
      </p:sp>
      <p:sp>
        <p:nvSpPr>
          <p:cNvPr id="7" name="TextBox 62"/>
          <p:cNvSpPr txBox="1">
            <a:spLocks noChangeArrowheads="1"/>
          </p:cNvSpPr>
          <p:nvPr/>
        </p:nvSpPr>
        <p:spPr bwMode="auto">
          <a:xfrm>
            <a:off x="966752" y="1517881"/>
            <a:ext cx="7210497" cy="391426"/>
          </a:xfrm>
          <a:prstGeom prst="rect">
            <a:avLst/>
          </a:prstGeom>
          <a:noFill/>
          <a:ln w="9525">
            <a:noFill/>
            <a:miter lim="800000"/>
            <a:headEnd/>
            <a:tailEnd/>
          </a:ln>
        </p:spPr>
        <p:txBody>
          <a:bodyPr wrap="square" lIns="128561" tIns="64280" rIns="128561" bIns="64280">
            <a:spAutoFit/>
          </a:bodyPr>
          <a:lstStyle/>
          <a:p>
            <a:pPr algn="ctr"/>
            <a:r>
              <a:rPr lang="en-US" sz="1700" b="1" cap="small" dirty="0">
                <a:solidFill>
                  <a:schemeClr val="bg2">
                    <a:lumMod val="50000"/>
                  </a:schemeClr>
                </a:solidFill>
                <a:ea typeface="Arial Unicode MS" pitchFamily="34" charset="-128"/>
                <a:cs typeface="Calibri" pitchFamily="34" charset="0"/>
              </a:rPr>
              <a:t>The Impact of Analytics</a:t>
            </a:r>
          </a:p>
        </p:txBody>
      </p:sp>
      <p:cxnSp>
        <p:nvCxnSpPr>
          <p:cNvPr id="9"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rotWithShape="1">
          <a:blip r:embed="rId8"/>
          <a:srcRect t="5843" b="4303"/>
          <a:stretch/>
        </p:blipFill>
        <p:spPr>
          <a:xfrm>
            <a:off x="647517" y="2130384"/>
            <a:ext cx="7848965" cy="4075938"/>
          </a:xfrm>
          <a:prstGeom prst="rect">
            <a:avLst/>
          </a:prstGeom>
        </p:spPr>
      </p:pic>
    </p:spTree>
    <p:extLst>
      <p:ext uri="{BB962C8B-B14F-4D97-AF65-F5344CB8AC3E}">
        <p14:creationId xmlns:p14="http://schemas.microsoft.com/office/powerpoint/2010/main" val="1745054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35"/>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939054" y="2295533"/>
            <a:ext cx="2364649" cy="342943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3868"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solidFill>
          <a:ln w="6350" algn="ctr">
            <a:noFill/>
            <a:miter lim="800000"/>
            <a:headEnd/>
            <a:tailEnd/>
          </a:ln>
        </p:spPr>
        <p:txBody>
          <a:bodyPr vert="horz" wrap="none" lIns="0" tIns="0" rIns="0" bIns="0" rtlCol="0" anchor="ctr" anchorCtr="0">
            <a:noAutofit/>
          </a:bodyPr>
          <a:lstStyle/>
          <a:p>
            <a:pPr algn="ctr" fontAlgn="base">
              <a:spcBef>
                <a:spcPct val="0"/>
              </a:spcBef>
              <a:spcAft>
                <a:spcPct val="0"/>
              </a:spcAft>
              <a:buClr>
                <a:srgbClr val="F0AB00"/>
              </a:buClr>
              <a:buSzPct val="80000"/>
            </a:pPr>
            <a:endParaRPr kumimoji="0" lang="en-US" altLang="zh-HK" sz="1100" b="1" u="none" strike="noStrike" kern="0" cap="none" spc="0" normalizeH="0" noProof="0" dirty="0" smtClean="0">
              <a:ln>
                <a:noFill/>
              </a:ln>
              <a:effectLst/>
              <a:uLnTx/>
              <a:uFillTx/>
              <a:cs typeface="Arial"/>
              <a:sym typeface="Arial"/>
            </a:endParaRPr>
          </a:p>
        </p:txBody>
      </p:sp>
      <p:sp>
        <p:nvSpPr>
          <p:cNvPr id="8" name="Title 7"/>
          <p:cNvSpPr>
            <a:spLocks noGrp="1"/>
          </p:cNvSpPr>
          <p:nvPr>
            <p:ph type="title"/>
          </p:nvPr>
        </p:nvSpPr>
        <p:spPr>
          <a:xfrm>
            <a:off x="324000" y="324000"/>
            <a:ext cx="7513488" cy="756000"/>
          </a:xfrm>
        </p:spPr>
        <p:txBody>
          <a:bodyPr/>
          <a:lstStyle/>
          <a:p>
            <a:pPr fontAlgn="base">
              <a:spcBef>
                <a:spcPct val="50000"/>
              </a:spcBef>
              <a:spcAft>
                <a:spcPct val="0"/>
              </a:spcAft>
            </a:pPr>
            <a:r>
              <a:rPr lang="de-DE" sz="1800" dirty="0"/>
              <a:t>Introduction to Next Generation Business Intelligence with </a:t>
            </a:r>
            <a:r>
              <a:rPr lang="en-CA" sz="1800" dirty="0"/>
              <a:t>Automated Analytics Mode in SAP Predictive Analytics</a:t>
            </a:r>
            <a:r>
              <a:rPr lang="en-US" sz="1800" dirty="0" smtClean="0"/>
              <a:t/>
            </a:r>
            <a:br>
              <a:rPr lang="en-US" sz="1800" dirty="0" smtClean="0"/>
            </a:br>
            <a:r>
              <a:rPr lang="en-US" sz="1700" cap="small" dirty="0">
                <a:solidFill>
                  <a:srgbClr val="FFC000"/>
                </a:solidFill>
                <a:latin typeface="Calibri" pitchFamily="34" charset="0"/>
                <a:cs typeface="Calibri" pitchFamily="34" charset="0"/>
              </a:rPr>
              <a:t>Opportunities and benefits for companies</a:t>
            </a:r>
          </a:p>
        </p:txBody>
      </p:sp>
      <p:sp>
        <p:nvSpPr>
          <p:cNvPr id="7" name="TextBox 62"/>
          <p:cNvSpPr txBox="1">
            <a:spLocks noChangeArrowheads="1"/>
          </p:cNvSpPr>
          <p:nvPr/>
        </p:nvSpPr>
        <p:spPr bwMode="auto">
          <a:xfrm>
            <a:off x="966752" y="1517881"/>
            <a:ext cx="7210497" cy="391426"/>
          </a:xfrm>
          <a:prstGeom prst="rect">
            <a:avLst/>
          </a:prstGeom>
          <a:noFill/>
          <a:ln w="9525">
            <a:noFill/>
            <a:miter lim="800000"/>
            <a:headEnd/>
            <a:tailEnd/>
          </a:ln>
        </p:spPr>
        <p:txBody>
          <a:bodyPr wrap="square" lIns="128561" tIns="64280" rIns="128561" bIns="64280">
            <a:spAutoFit/>
          </a:bodyPr>
          <a:lstStyle/>
          <a:p>
            <a:pPr algn="ctr"/>
            <a:r>
              <a:rPr lang="en-US" sz="1700" b="1" cap="small" dirty="0">
                <a:solidFill>
                  <a:schemeClr val="bg2">
                    <a:lumMod val="50000"/>
                  </a:schemeClr>
                </a:solidFill>
                <a:ea typeface="Arial Unicode MS" pitchFamily="34" charset="-128"/>
                <a:cs typeface="Calibri" pitchFamily="34" charset="0"/>
              </a:rPr>
              <a:t>Benefits of Business Intelligence &amp; </a:t>
            </a:r>
            <a:r>
              <a:rPr lang="en-US" sz="1700" b="1" cap="small" dirty="0" smtClean="0">
                <a:solidFill>
                  <a:schemeClr val="bg2">
                    <a:lumMod val="50000"/>
                  </a:schemeClr>
                </a:solidFill>
                <a:ea typeface="Arial Unicode MS" pitchFamily="34" charset="-128"/>
                <a:cs typeface="Calibri" pitchFamily="34" charset="0"/>
              </a:rPr>
              <a:t>Analytics</a:t>
            </a:r>
            <a:endParaRPr lang="en-US" sz="1700" b="1" cap="small" dirty="0">
              <a:solidFill>
                <a:schemeClr val="bg2">
                  <a:lumMod val="50000"/>
                </a:schemeClr>
              </a:solidFill>
              <a:latin typeface="+mj-lt"/>
              <a:ea typeface="Arial Unicode MS" pitchFamily="34" charset="-128"/>
              <a:cs typeface="Calibri" pitchFamily="34" charset="0"/>
            </a:endParaRPr>
          </a:p>
        </p:txBody>
      </p:sp>
      <p:cxnSp>
        <p:nvCxnSpPr>
          <p:cNvPr id="9"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Textfeld 7"/>
          <p:cNvSpPr txBox="1"/>
          <p:nvPr/>
        </p:nvSpPr>
        <p:spPr bwMode="auto">
          <a:xfrm>
            <a:off x="3420094" y="2133221"/>
            <a:ext cx="5188795" cy="3754058"/>
          </a:xfrm>
          <a:prstGeom prst="rect">
            <a:avLst/>
          </a:prstGeom>
          <a:solidFill>
            <a:schemeClr val="accent1">
              <a:alpha val="0"/>
            </a:schemeClr>
          </a:solidFill>
          <a:ln w="19050" cap="flat" cmpd="sng" algn="ctr">
            <a:noFill/>
            <a:prstDash val="solid"/>
            <a:round/>
            <a:headEnd type="none" w="med" len="med"/>
            <a:tailEnd type="triangle" w="sm" len="lg"/>
          </a:ln>
          <a:effectLst/>
        </p:spPr>
        <p:txBody>
          <a:bodyPr lIns="89985" tIns="46792" rIns="89985" bIns="46792"/>
          <a:lstStyle/>
          <a:p>
            <a:pPr defTabSz="776157">
              <a:spcAft>
                <a:spcPts val="300"/>
              </a:spcAft>
              <a:buClr>
                <a:schemeClr val="accent1"/>
              </a:buClr>
              <a:buFont typeface="Wingdings" pitchFamily="2" charset="2"/>
              <a:buChar char="§"/>
            </a:pPr>
            <a:r>
              <a:rPr lang="en-US" sz="1400" dirty="0" smtClean="0">
                <a:solidFill>
                  <a:srgbClr val="666666"/>
                </a:solidFill>
              </a:rPr>
              <a:t> Frequently </a:t>
            </a:r>
            <a:r>
              <a:rPr lang="en-US" sz="1400" dirty="0">
                <a:solidFill>
                  <a:srgbClr val="666666"/>
                </a:solidFill>
              </a:rPr>
              <a:t>cited benefits of Business Intelligence and Analytics are:</a:t>
            </a:r>
            <a:endParaRPr lang="en-US" sz="1200" dirty="0">
              <a:solidFill>
                <a:srgbClr val="666666"/>
              </a:solidFill>
            </a:endParaRPr>
          </a:p>
          <a:p>
            <a:pPr lvl="1" defTabSz="776157">
              <a:spcAft>
                <a:spcPts val="300"/>
              </a:spcAft>
              <a:buClr>
                <a:schemeClr val="accent1"/>
              </a:buClr>
              <a:buFont typeface="Wingdings" pitchFamily="2" charset="2"/>
              <a:buChar char="§"/>
            </a:pPr>
            <a:r>
              <a:rPr lang="en-US" sz="1200" dirty="0" smtClean="0">
                <a:solidFill>
                  <a:srgbClr val="666666"/>
                </a:solidFill>
              </a:rPr>
              <a:t> Provide </a:t>
            </a:r>
            <a:r>
              <a:rPr lang="en-US" sz="1200" dirty="0">
                <a:solidFill>
                  <a:srgbClr val="666666"/>
                </a:solidFill>
              </a:rPr>
              <a:t>a factual, objective basis upon which enterprises can make speedy, fully informed decisions (1,2,3,4). </a:t>
            </a:r>
          </a:p>
          <a:p>
            <a:pPr lvl="1" defTabSz="776157">
              <a:spcAft>
                <a:spcPts val="300"/>
              </a:spcAft>
              <a:buClr>
                <a:schemeClr val="accent1"/>
              </a:buClr>
              <a:buFont typeface="Wingdings" pitchFamily="2" charset="2"/>
              <a:buChar char="§"/>
            </a:pPr>
            <a:r>
              <a:rPr lang="en-US" sz="1200" dirty="0" smtClean="0">
                <a:solidFill>
                  <a:srgbClr val="666666"/>
                </a:solidFill>
              </a:rPr>
              <a:t> Separate </a:t>
            </a:r>
            <a:r>
              <a:rPr lang="en-US" sz="1200" dirty="0">
                <a:solidFill>
                  <a:srgbClr val="666666"/>
                </a:solidFill>
              </a:rPr>
              <a:t>useful information from the useless, cutting down on the information overload faced by enterprises (2,5) </a:t>
            </a:r>
          </a:p>
          <a:p>
            <a:pPr lvl="1" defTabSz="776157">
              <a:spcAft>
                <a:spcPts val="300"/>
              </a:spcAft>
              <a:buClr>
                <a:schemeClr val="accent1"/>
              </a:buClr>
              <a:buFont typeface="Wingdings" pitchFamily="2" charset="2"/>
              <a:buChar char="§"/>
            </a:pPr>
            <a:r>
              <a:rPr lang="en-US" sz="1200" dirty="0" smtClean="0">
                <a:solidFill>
                  <a:srgbClr val="666666"/>
                </a:solidFill>
              </a:rPr>
              <a:t> Allow </a:t>
            </a:r>
            <a:r>
              <a:rPr lang="en-US" sz="1200" dirty="0">
                <a:solidFill>
                  <a:srgbClr val="666666"/>
                </a:solidFill>
              </a:rPr>
              <a:t>companies to better understand customers’ purchasing habits and predict their future needs, thereby introducing new products and services to fill any existent gaps (6)</a:t>
            </a:r>
          </a:p>
          <a:p>
            <a:pPr lvl="1" defTabSz="776157">
              <a:spcAft>
                <a:spcPts val="300"/>
              </a:spcAft>
              <a:buClr>
                <a:schemeClr val="accent1"/>
              </a:buClr>
              <a:buFont typeface="Wingdings" pitchFamily="2" charset="2"/>
              <a:buChar char="§"/>
            </a:pPr>
            <a:r>
              <a:rPr lang="en-US" sz="1200" dirty="0" smtClean="0">
                <a:solidFill>
                  <a:srgbClr val="666666"/>
                </a:solidFill>
              </a:rPr>
              <a:t> Providing </a:t>
            </a:r>
            <a:r>
              <a:rPr lang="en-US" sz="1200" dirty="0">
                <a:solidFill>
                  <a:srgbClr val="666666"/>
                </a:solidFill>
              </a:rPr>
              <a:t>organizations a means to test hypotheses, discern trends, and forecast future avenues for exploration and exploitation (7)</a:t>
            </a:r>
          </a:p>
        </p:txBody>
      </p:sp>
      <p:sp>
        <p:nvSpPr>
          <p:cNvPr id="11" name="Rectangle 10"/>
          <p:cNvSpPr/>
          <p:nvPr/>
        </p:nvSpPr>
        <p:spPr>
          <a:xfrm>
            <a:off x="3420094" y="4876402"/>
            <a:ext cx="5358144" cy="1692771"/>
          </a:xfrm>
          <a:prstGeom prst="rect">
            <a:avLst/>
          </a:prstGeom>
        </p:spPr>
        <p:txBody>
          <a:bodyPr wrap="square">
            <a:spAutoFit/>
          </a:bodyPr>
          <a:lstStyle/>
          <a:p>
            <a:r>
              <a:rPr lang="en-US" sz="800" dirty="0" smtClean="0">
                <a:latin typeface="Arial Narrow" panose="020B0606020202030204" pitchFamily="34" charset="0"/>
              </a:rPr>
              <a:t>1. Popovic</a:t>
            </a:r>
            <a:r>
              <a:rPr lang="en-US" sz="800" dirty="0">
                <a:latin typeface="Arial Narrow" panose="020B0606020202030204" pitchFamily="34" charset="0"/>
              </a:rPr>
              <a:t>̌, A., Turk, T., &amp; Jaklič, J. (January 01, 2010). Conceptual model of business value of business intelligence systems. </a:t>
            </a:r>
            <a:r>
              <a:rPr lang="en-US" sz="800" i="1" dirty="0">
                <a:latin typeface="Arial Narrow" panose="020B0606020202030204" pitchFamily="34" charset="0"/>
              </a:rPr>
              <a:t>Management</a:t>
            </a:r>
            <a:r>
              <a:rPr lang="en-US" sz="800" dirty="0">
                <a:latin typeface="Arial Narrow" panose="020B0606020202030204" pitchFamily="34" charset="0"/>
              </a:rPr>
              <a:t>, 15, 1, 5-29</a:t>
            </a:r>
            <a:r>
              <a:rPr lang="en-US" sz="800" dirty="0" smtClean="0">
                <a:latin typeface="Arial Narrow" panose="020B0606020202030204" pitchFamily="34" charset="0"/>
              </a:rPr>
              <a:t>.</a:t>
            </a:r>
          </a:p>
          <a:p>
            <a:r>
              <a:rPr lang="en-US" sz="800" dirty="0" smtClean="0">
                <a:latin typeface="Arial Narrow" panose="020B0606020202030204" pitchFamily="34" charset="0"/>
              </a:rPr>
              <a:t>2..Klatt</a:t>
            </a:r>
            <a:r>
              <a:rPr lang="en-US" sz="800" dirty="0">
                <a:latin typeface="Arial Narrow" panose="020B0606020202030204" pitchFamily="34" charset="0"/>
              </a:rPr>
              <a:t>, T., Schlaefke, M., &amp; Moeller, K. (October 31, 2011). Integrating business analytics into strategic planning for better performance. </a:t>
            </a:r>
            <a:r>
              <a:rPr lang="en-US" sz="800" i="1" dirty="0">
                <a:latin typeface="Arial Narrow" panose="020B0606020202030204" pitchFamily="34" charset="0"/>
              </a:rPr>
              <a:t>Journal of Business Strategy</a:t>
            </a:r>
            <a:r>
              <a:rPr lang="en-US" sz="800" dirty="0">
                <a:latin typeface="Arial Narrow" panose="020B0606020202030204" pitchFamily="34" charset="0"/>
              </a:rPr>
              <a:t>, 32(6), 30-39</a:t>
            </a:r>
            <a:r>
              <a:rPr lang="en-US" sz="800" dirty="0" smtClean="0">
                <a:latin typeface="Arial Narrow" panose="020B0606020202030204" pitchFamily="34" charset="0"/>
              </a:rPr>
              <a:t>.</a:t>
            </a:r>
          </a:p>
          <a:p>
            <a:r>
              <a:rPr lang="en-CA" sz="800" dirty="0">
                <a:latin typeface="Arial Narrow" panose="020B0606020202030204" pitchFamily="34" charset="0"/>
              </a:rPr>
              <a:t>3. Negash, S. (2004). Business intelligence. </a:t>
            </a:r>
            <a:r>
              <a:rPr lang="en-CA" sz="800" i="1" dirty="0">
                <a:latin typeface="Arial Narrow" panose="020B0606020202030204" pitchFamily="34" charset="0"/>
              </a:rPr>
              <a:t>Communications of the Association for Information Systems</a:t>
            </a:r>
            <a:r>
              <a:rPr lang="en-CA" sz="800" dirty="0">
                <a:latin typeface="Arial Narrow" panose="020B0606020202030204" pitchFamily="34" charset="0"/>
              </a:rPr>
              <a:t>, 13 (1), 177–195</a:t>
            </a:r>
            <a:r>
              <a:rPr lang="en-CA" sz="800" dirty="0" smtClean="0">
                <a:latin typeface="Arial Narrow" panose="020B0606020202030204" pitchFamily="34" charset="0"/>
              </a:rPr>
              <a:t>.</a:t>
            </a:r>
          </a:p>
          <a:p>
            <a:r>
              <a:rPr lang="en-CA" sz="800" dirty="0">
                <a:latin typeface="Arial Narrow" panose="020B0606020202030204" pitchFamily="34" charset="0"/>
              </a:rPr>
              <a:t>4. Shanks, G., Bekmamedova, N., &amp; Willcocks, L. (July 01, 2013). Using Business Analytics for Strategic Alignment and Organisational Transformation. </a:t>
            </a:r>
            <a:r>
              <a:rPr lang="en-CA" sz="800" i="1" dirty="0">
                <a:latin typeface="Arial Narrow" panose="020B0606020202030204" pitchFamily="34" charset="0"/>
              </a:rPr>
              <a:t>International Journal of Business Intelligence Research</a:t>
            </a:r>
            <a:r>
              <a:rPr lang="en-CA" sz="800" dirty="0">
                <a:latin typeface="Arial Narrow" panose="020B0606020202030204" pitchFamily="34" charset="0"/>
              </a:rPr>
              <a:t>, 4 (3), 1-15</a:t>
            </a:r>
            <a:r>
              <a:rPr lang="en-CA" sz="800" dirty="0" smtClean="0">
                <a:latin typeface="Arial Narrow" panose="020B0606020202030204" pitchFamily="34" charset="0"/>
              </a:rPr>
              <a:t>.</a:t>
            </a:r>
          </a:p>
          <a:p>
            <a:r>
              <a:rPr lang="en-CA" sz="800" dirty="0" smtClean="0">
                <a:latin typeface="Arial Narrow" panose="020B0606020202030204" pitchFamily="34" charset="0"/>
              </a:rPr>
              <a:t>5</a:t>
            </a:r>
            <a:r>
              <a:rPr lang="en-CA" sz="800" dirty="0">
                <a:latin typeface="Arial Narrow" panose="020B0606020202030204" pitchFamily="34" charset="0"/>
              </a:rPr>
              <a:t>. Bouquet, C., Morrison, A., &amp; Birkinshaw, J. (December 31, 2008). International attention and multinational enterprise performance. </a:t>
            </a:r>
            <a:r>
              <a:rPr lang="en-CA" sz="800" i="1" dirty="0">
                <a:latin typeface="Arial Narrow" panose="020B0606020202030204" pitchFamily="34" charset="0"/>
              </a:rPr>
              <a:t>Journal of International Business Studies</a:t>
            </a:r>
            <a:r>
              <a:rPr lang="en-CA" sz="800" dirty="0">
                <a:latin typeface="Arial Narrow" panose="020B0606020202030204" pitchFamily="34" charset="0"/>
              </a:rPr>
              <a:t>, 40(1), 108-131</a:t>
            </a:r>
            <a:r>
              <a:rPr lang="en-CA" sz="800" dirty="0" smtClean="0">
                <a:latin typeface="Arial Narrow" panose="020B0606020202030204" pitchFamily="34" charset="0"/>
              </a:rPr>
              <a:t>.</a:t>
            </a:r>
          </a:p>
          <a:p>
            <a:r>
              <a:rPr lang="en-CA" sz="800" dirty="0">
                <a:latin typeface="Arial Narrow" panose="020B0606020202030204" pitchFamily="34" charset="0"/>
              </a:rPr>
              <a:t>6. Elbashir, M. Z., Collier, P. A., &amp; Davern, M. J. (2008a). Measuring the effects of business intelligence systems: The relationship between business process and organizational performance. </a:t>
            </a:r>
            <a:r>
              <a:rPr lang="en-CA" sz="800" i="1" dirty="0">
                <a:latin typeface="Arial Narrow" panose="020B0606020202030204" pitchFamily="34" charset="0"/>
              </a:rPr>
              <a:t>International Journal of Accounting Information Systems</a:t>
            </a:r>
            <a:r>
              <a:rPr lang="en-CA" sz="800" dirty="0">
                <a:latin typeface="Arial Narrow" panose="020B0606020202030204" pitchFamily="34" charset="0"/>
              </a:rPr>
              <a:t>, 9 (3), 135–153. </a:t>
            </a:r>
            <a:endParaRPr lang="en-US" sz="800" dirty="0" smtClean="0">
              <a:latin typeface="Arial Narrow" panose="020B0606020202030204" pitchFamily="34" charset="0"/>
            </a:endParaRPr>
          </a:p>
          <a:p>
            <a:r>
              <a:rPr lang="en-CA" sz="800" dirty="0" smtClean="0">
                <a:latin typeface="Arial Narrow" panose="020B0606020202030204" pitchFamily="34" charset="0"/>
              </a:rPr>
              <a:t>7. </a:t>
            </a:r>
            <a:r>
              <a:rPr lang="en-CA" sz="800" dirty="0">
                <a:latin typeface="Arial Narrow" panose="020B0606020202030204" pitchFamily="34" charset="0"/>
              </a:rPr>
              <a:t>Cokins, G. (January 01, 2013). Driving Acceptance and Adoption of Business Analytics. </a:t>
            </a:r>
            <a:r>
              <a:rPr lang="en-CA" sz="800" i="1" dirty="0">
                <a:latin typeface="Arial Narrow" panose="020B0606020202030204" pitchFamily="34" charset="0"/>
              </a:rPr>
              <a:t>Journal of Corporate Accounting and Finance</a:t>
            </a:r>
            <a:r>
              <a:rPr lang="en-CA" sz="800" dirty="0">
                <a:latin typeface="Arial Narrow" panose="020B0606020202030204" pitchFamily="34" charset="0"/>
              </a:rPr>
              <a:t>, 24, 2, 69-74.</a:t>
            </a:r>
            <a:endParaRPr lang="en-US" sz="800" dirty="0">
              <a:latin typeface="Arial Narrow" panose="020B0606020202030204" pitchFamily="34" charset="0"/>
            </a:endParaRPr>
          </a:p>
        </p:txBody>
      </p:sp>
    </p:spTree>
    <p:extLst>
      <p:ext uri="{BB962C8B-B14F-4D97-AF65-F5344CB8AC3E}">
        <p14:creationId xmlns:p14="http://schemas.microsoft.com/office/powerpoint/2010/main" val="17731039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4891"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solidFill>
          <a:ln w="6350" algn="ctr">
            <a:noFill/>
            <a:miter lim="800000"/>
            <a:headEnd/>
            <a:tailEnd/>
          </a:ln>
        </p:spPr>
        <p:txBody>
          <a:bodyPr vert="horz" wrap="none" lIns="0" tIns="0" rIns="0" bIns="0" rtlCol="0" anchor="ctr" anchorCtr="0">
            <a:noAutofit/>
          </a:bodyPr>
          <a:lstStyle/>
          <a:p>
            <a:pPr algn="ctr" fontAlgn="base">
              <a:spcBef>
                <a:spcPct val="0"/>
              </a:spcBef>
              <a:spcAft>
                <a:spcPct val="0"/>
              </a:spcAft>
              <a:buClr>
                <a:srgbClr val="F0AB00"/>
              </a:buClr>
              <a:buSzPct val="80000"/>
            </a:pPr>
            <a:endParaRPr kumimoji="0" lang="en-US" altLang="zh-HK" sz="1100" b="1" u="none" strike="noStrike" kern="0" cap="none" spc="0" normalizeH="0" noProof="0" dirty="0" smtClean="0">
              <a:ln>
                <a:noFill/>
              </a:ln>
              <a:effectLst/>
              <a:uLnTx/>
              <a:uFillTx/>
              <a:cs typeface="Arial"/>
              <a:sym typeface="Arial"/>
            </a:endParaRPr>
          </a:p>
        </p:txBody>
      </p:sp>
      <p:sp>
        <p:nvSpPr>
          <p:cNvPr id="8" name="Title 7"/>
          <p:cNvSpPr>
            <a:spLocks noGrp="1"/>
          </p:cNvSpPr>
          <p:nvPr>
            <p:ph type="title"/>
          </p:nvPr>
        </p:nvSpPr>
        <p:spPr>
          <a:xfrm>
            <a:off x="324000" y="324000"/>
            <a:ext cx="7513488" cy="756000"/>
          </a:xfrm>
        </p:spPr>
        <p:txBody>
          <a:bodyPr/>
          <a:lstStyle/>
          <a:p>
            <a:pPr fontAlgn="base">
              <a:spcBef>
                <a:spcPct val="50000"/>
              </a:spcBef>
              <a:spcAft>
                <a:spcPct val="0"/>
              </a:spcAft>
            </a:pPr>
            <a:r>
              <a:rPr lang="de-DE" sz="1800" dirty="0"/>
              <a:t>Introduction to Next Generation Business Intelligence with </a:t>
            </a:r>
            <a:r>
              <a:rPr lang="en-CA" sz="1800" dirty="0"/>
              <a:t>Automated Analytics Mode in SAP Predictive Analytics</a:t>
            </a:r>
            <a:r>
              <a:rPr lang="en-US" sz="1800" dirty="0" smtClean="0"/>
              <a:t/>
            </a:r>
            <a:br>
              <a:rPr lang="en-US" sz="1800" dirty="0" smtClean="0"/>
            </a:br>
            <a:r>
              <a:rPr lang="en-US" sz="1700" cap="small" dirty="0">
                <a:solidFill>
                  <a:srgbClr val="FFC000"/>
                </a:solidFill>
                <a:latin typeface="Calibri" pitchFamily="34" charset="0"/>
                <a:cs typeface="Calibri" pitchFamily="34" charset="0"/>
              </a:rPr>
              <a:t>Opportunities and benefits for companies</a:t>
            </a:r>
          </a:p>
        </p:txBody>
      </p:sp>
      <p:sp>
        <p:nvSpPr>
          <p:cNvPr id="7" name="TextBox 62"/>
          <p:cNvSpPr txBox="1">
            <a:spLocks noChangeArrowheads="1"/>
          </p:cNvSpPr>
          <p:nvPr/>
        </p:nvSpPr>
        <p:spPr bwMode="auto">
          <a:xfrm>
            <a:off x="966752" y="1517881"/>
            <a:ext cx="7210497" cy="391426"/>
          </a:xfrm>
          <a:prstGeom prst="rect">
            <a:avLst/>
          </a:prstGeom>
          <a:noFill/>
          <a:ln w="9525">
            <a:noFill/>
            <a:miter lim="800000"/>
            <a:headEnd/>
            <a:tailEnd/>
          </a:ln>
        </p:spPr>
        <p:txBody>
          <a:bodyPr wrap="square" lIns="128561" tIns="64280" rIns="128561" bIns="64280">
            <a:spAutoFit/>
          </a:bodyPr>
          <a:lstStyle/>
          <a:p>
            <a:pPr algn="ctr"/>
            <a:r>
              <a:rPr lang="en-US" sz="1700" b="1" cap="small" dirty="0">
                <a:solidFill>
                  <a:schemeClr val="bg2">
                    <a:lumMod val="50000"/>
                  </a:schemeClr>
                </a:solidFill>
                <a:ea typeface="Arial Unicode MS" pitchFamily="34" charset="-128"/>
                <a:cs typeface="Calibri" pitchFamily="34" charset="0"/>
              </a:rPr>
              <a:t>Business is paying attention to Predictive Analytics!</a:t>
            </a:r>
            <a:endParaRPr lang="en-US" sz="1700" b="1" cap="small" dirty="0">
              <a:solidFill>
                <a:schemeClr val="bg2">
                  <a:lumMod val="50000"/>
                </a:schemeClr>
              </a:solidFill>
              <a:latin typeface="+mj-lt"/>
              <a:ea typeface="Arial Unicode MS" pitchFamily="34" charset="-128"/>
              <a:cs typeface="Calibri" pitchFamily="34" charset="0"/>
            </a:endParaRPr>
          </a:p>
        </p:txBody>
      </p:sp>
      <p:cxnSp>
        <p:nvCxnSpPr>
          <p:cNvPr id="9"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Text Placeholder 2"/>
          <p:cNvSpPr>
            <a:spLocks noGrp="1"/>
          </p:cNvSpPr>
          <p:nvPr>
            <p:ph type="body" sz="quarter" idx="10"/>
          </p:nvPr>
        </p:nvSpPr>
        <p:spPr>
          <a:xfrm>
            <a:off x="118753" y="2054431"/>
            <a:ext cx="8906493" cy="4417621"/>
          </a:xfrm>
        </p:spPr>
        <p:txBody>
          <a:bodyPr/>
          <a:lstStyle/>
          <a:p>
            <a:r>
              <a:rPr lang="en-US" sz="900" b="1" dirty="0"/>
              <a:t>Newsbyte:</a:t>
            </a:r>
            <a:br>
              <a:rPr lang="en-US" sz="900" b="1" dirty="0"/>
            </a:br>
            <a:r>
              <a:rPr lang="en-US" sz="900" b="1" dirty="0"/>
              <a:t>SAP Survey Finds Predictive Analytics Software No Longer in the Hands of Data Scientists </a:t>
            </a:r>
            <a:endParaRPr lang="en-US" sz="900" dirty="0"/>
          </a:p>
          <a:p>
            <a:r>
              <a:rPr lang="en-US" sz="900" dirty="0"/>
              <a:t> </a:t>
            </a:r>
            <a:r>
              <a:rPr lang="en-US" sz="900" b="1" i="1" dirty="0"/>
              <a:t>SAP NEWSBYTE — Dec. 4, 2013 —</a:t>
            </a:r>
            <a:r>
              <a:rPr lang="en-US" sz="900" dirty="0"/>
              <a:t> Nearly 90 percent of organizations agree that employing predictive analytic software has given them a competitive advantage, according to a </a:t>
            </a:r>
            <a:r>
              <a:rPr lang="en-US" sz="900" u="sng" dirty="0">
                <a:hlinkClick r:id="rId8"/>
              </a:rPr>
              <a:t>new survey</a:t>
            </a:r>
            <a:r>
              <a:rPr lang="en-US" sz="900" dirty="0"/>
              <a:t> commissioned by </a:t>
            </a:r>
            <a:r>
              <a:rPr lang="en-US" sz="900" u="sng" dirty="0">
                <a:hlinkClick r:id="rId9"/>
              </a:rPr>
              <a:t>SAP AG</a:t>
            </a:r>
            <a:r>
              <a:rPr lang="en-US" sz="900" dirty="0"/>
              <a:t> (NYSE: SAP). As part of its commitment to delivering solutions that address customers’ business needs, the company conducted research in association with LoudHouse, an independent research agency in both the United Kingdom and the United States and found that respondents see predictive analytics software as a key investment for their organizations.</a:t>
            </a:r>
          </a:p>
          <a:p>
            <a:r>
              <a:rPr lang="en-US" sz="900" dirty="0"/>
              <a:t>More than 60 percent of those surveyed agree that predictive analytics is currently an investment priority for their organization, while almost 80 percent think predictive analytics will be a crucial investment within the next five years. And nearly 95 percent have seen an increase in the volume of data they are dealing with over the past year. This explosion of data puts pressure on businesses to make sense of it and predict future trends. Increasingly, businesses are looking for a way to bring predictive analytics to the masses and move its use beyond the realm of data scientists to business users. Other key findings of the survey include:</a:t>
            </a:r>
          </a:p>
          <a:p>
            <a:r>
              <a:rPr lang="en-US" sz="900" dirty="0"/>
              <a:t> ·         Those who invested in predictive analytics say they are seeing return on investment quickly, with around 30 percent of respondents reporting a “major positive impact” from predictive analytics within the first six months and more than 50 percent indicating positive impact six to nine months after roll out</a:t>
            </a:r>
          </a:p>
          <a:p>
            <a:r>
              <a:rPr lang="en-US" sz="900" dirty="0"/>
              <a:t>·         Those using predictive analytics say it has had a positive impact on their organization with finance, sales and marketing and expect to benefit most from the use of predictive analytics in the future</a:t>
            </a:r>
          </a:p>
          <a:p>
            <a:r>
              <a:rPr lang="en-US" sz="900" dirty="0"/>
              <a:t>·         Businesses say they are using predictive analytics to exploit opportunities rather than minimize risk</a:t>
            </a:r>
          </a:p>
          <a:p>
            <a:r>
              <a:rPr lang="en-US" sz="900" dirty="0"/>
              <a:t>·         Predicting customer needs and market trends are seen as the most valuable scenarios for which to use predictive analytics</a:t>
            </a:r>
          </a:p>
          <a:p>
            <a:r>
              <a:rPr lang="en-US" sz="900" dirty="0"/>
              <a:t>“Despite some of the skills and resource challenges, there is a real sense from the research that the emphasis on advanced predictive analytics has moved from minimizing risk to maximizing future growth potential in areas like next best activity for customer relationship management,” said James Fisher, vice president, Marketing, Analytics, SAP. “If businesses can put the right investment into developing a data-driven workforce, alongside data-driven decisions, processes and applications, they can accelerate their performance, reduce decision latency, unlock new global markets and uncover new revenue opportunities.”</a:t>
            </a:r>
          </a:p>
          <a:p>
            <a:r>
              <a:rPr lang="en-US" sz="900" dirty="0"/>
              <a:t>To harness this growing market, customers will seek solutions that are user-friendly and easy-to-navigate. A leader in the business intelligence (BI) market, the portfolio of analytics solutions from SAP helps everyday business users to evaluate data and unearth actionable insight. With its recent acquisition of KXEN, SAP deepens this commitment with solutions to enhance the existing portfolio. </a:t>
            </a:r>
          </a:p>
        </p:txBody>
      </p:sp>
    </p:spTree>
    <p:extLst>
      <p:ext uri="{BB962C8B-B14F-4D97-AF65-F5344CB8AC3E}">
        <p14:creationId xmlns:p14="http://schemas.microsoft.com/office/powerpoint/2010/main" val="18604410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5916"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solidFill>
          <a:ln w="6350" algn="ctr">
            <a:noFill/>
            <a:miter lim="800000"/>
            <a:headEnd/>
            <a:tailEnd/>
          </a:ln>
        </p:spPr>
        <p:txBody>
          <a:bodyPr vert="horz" wrap="none" lIns="0" tIns="0" rIns="0" bIns="0" rtlCol="0" anchor="ctr" anchorCtr="0">
            <a:noAutofit/>
          </a:bodyPr>
          <a:lstStyle/>
          <a:p>
            <a:pPr algn="ctr" fontAlgn="base">
              <a:spcBef>
                <a:spcPct val="0"/>
              </a:spcBef>
              <a:spcAft>
                <a:spcPct val="0"/>
              </a:spcAft>
              <a:buClr>
                <a:srgbClr val="F0AB00"/>
              </a:buClr>
              <a:buSzPct val="80000"/>
            </a:pPr>
            <a:endParaRPr kumimoji="0" lang="en-US" altLang="zh-HK" sz="1100" b="1" u="none" strike="noStrike" kern="0" cap="none" spc="0" normalizeH="0" noProof="0" dirty="0" smtClean="0">
              <a:ln>
                <a:noFill/>
              </a:ln>
              <a:effectLst/>
              <a:uLnTx/>
              <a:uFillTx/>
              <a:cs typeface="Arial"/>
              <a:sym typeface="Arial"/>
            </a:endParaRPr>
          </a:p>
        </p:txBody>
      </p:sp>
      <p:sp>
        <p:nvSpPr>
          <p:cNvPr id="8" name="Title 7"/>
          <p:cNvSpPr>
            <a:spLocks noGrp="1"/>
          </p:cNvSpPr>
          <p:nvPr>
            <p:ph type="title"/>
          </p:nvPr>
        </p:nvSpPr>
        <p:spPr>
          <a:xfrm>
            <a:off x="324000" y="324000"/>
            <a:ext cx="7513488" cy="756000"/>
          </a:xfrm>
        </p:spPr>
        <p:txBody>
          <a:bodyPr/>
          <a:lstStyle/>
          <a:p>
            <a:pPr fontAlgn="base">
              <a:spcBef>
                <a:spcPct val="50000"/>
              </a:spcBef>
              <a:spcAft>
                <a:spcPct val="0"/>
              </a:spcAft>
            </a:pPr>
            <a:r>
              <a:rPr lang="de-DE" sz="1800" dirty="0"/>
              <a:t>Introduction to Next Generation Business Intelligence with </a:t>
            </a:r>
            <a:r>
              <a:rPr lang="en-CA" sz="1800" dirty="0"/>
              <a:t>Automated Analytics Mode in SAP Predictive Analytics</a:t>
            </a:r>
            <a:r>
              <a:rPr lang="en-US" sz="1800" dirty="0" smtClean="0"/>
              <a:t/>
            </a:r>
            <a:br>
              <a:rPr lang="en-US" sz="1800" dirty="0" smtClean="0"/>
            </a:br>
            <a:r>
              <a:rPr lang="en-US" sz="1700" cap="small" dirty="0">
                <a:solidFill>
                  <a:srgbClr val="FFC000"/>
                </a:solidFill>
                <a:latin typeface="Calibri" pitchFamily="34" charset="0"/>
                <a:cs typeface="Calibri" pitchFamily="34" charset="0"/>
              </a:rPr>
              <a:t>Opportunities and benefits for companies</a:t>
            </a:r>
          </a:p>
        </p:txBody>
      </p:sp>
      <p:sp>
        <p:nvSpPr>
          <p:cNvPr id="7" name="TextBox 62"/>
          <p:cNvSpPr txBox="1">
            <a:spLocks noChangeArrowheads="1"/>
          </p:cNvSpPr>
          <p:nvPr/>
        </p:nvSpPr>
        <p:spPr bwMode="auto">
          <a:xfrm>
            <a:off x="966752" y="1517881"/>
            <a:ext cx="7210497" cy="391426"/>
          </a:xfrm>
          <a:prstGeom prst="rect">
            <a:avLst/>
          </a:prstGeom>
          <a:noFill/>
          <a:ln w="9525">
            <a:noFill/>
            <a:miter lim="800000"/>
            <a:headEnd/>
            <a:tailEnd/>
          </a:ln>
        </p:spPr>
        <p:txBody>
          <a:bodyPr wrap="square" lIns="128561" tIns="64280" rIns="128561" bIns="64280">
            <a:spAutoFit/>
          </a:bodyPr>
          <a:lstStyle/>
          <a:p>
            <a:pPr algn="ctr"/>
            <a:r>
              <a:rPr lang="en-US" sz="1700" b="1" cap="small" dirty="0">
                <a:solidFill>
                  <a:schemeClr val="bg2">
                    <a:lumMod val="50000"/>
                  </a:schemeClr>
                </a:solidFill>
                <a:ea typeface="Arial Unicode MS" pitchFamily="34" charset="-128"/>
                <a:cs typeface="Calibri" pitchFamily="34" charset="0"/>
              </a:rPr>
              <a:t>Business is paying attention to Predictive Analytics!</a:t>
            </a:r>
            <a:endParaRPr lang="en-US" sz="1700" b="1" cap="small" dirty="0">
              <a:solidFill>
                <a:schemeClr val="bg2">
                  <a:lumMod val="50000"/>
                </a:schemeClr>
              </a:solidFill>
              <a:latin typeface="+mj-lt"/>
              <a:ea typeface="Arial Unicode MS" pitchFamily="34" charset="-128"/>
              <a:cs typeface="Calibri" pitchFamily="34" charset="0"/>
            </a:endParaRPr>
          </a:p>
        </p:txBody>
      </p:sp>
      <p:cxnSp>
        <p:nvCxnSpPr>
          <p:cNvPr id="9"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Text Placeholder 2"/>
          <p:cNvSpPr>
            <a:spLocks noGrp="1"/>
          </p:cNvSpPr>
          <p:nvPr>
            <p:ph type="body" sz="quarter" idx="10"/>
          </p:nvPr>
        </p:nvSpPr>
        <p:spPr>
          <a:xfrm>
            <a:off x="195942" y="2078181"/>
            <a:ext cx="8752115" cy="4417621"/>
          </a:xfrm>
        </p:spPr>
        <p:txBody>
          <a:bodyPr/>
          <a:lstStyle/>
          <a:p>
            <a:r>
              <a:rPr lang="en-US" sz="1200" b="1" dirty="0">
                <a:solidFill>
                  <a:schemeClr val="accent1"/>
                </a:solidFill>
              </a:rPr>
              <a:t>Competitive Advantage from Predictive Analytics</a:t>
            </a:r>
          </a:p>
          <a:p>
            <a:pPr marL="285702" lvl="1" indent="-285702">
              <a:buFont typeface="Arial" panose="020B0604020202020204" pitchFamily="34" charset="0"/>
              <a:buChar char="•"/>
            </a:pPr>
            <a:r>
              <a:rPr lang="en-US" sz="1200" b="1" dirty="0"/>
              <a:t>90% agree </a:t>
            </a:r>
            <a:r>
              <a:rPr lang="en-US" sz="1200" dirty="0"/>
              <a:t>that predictive analytics has given them a </a:t>
            </a:r>
            <a:r>
              <a:rPr lang="en-US" sz="1200" b="1" dirty="0"/>
              <a:t>competitive advantage</a:t>
            </a:r>
          </a:p>
          <a:p>
            <a:pPr marL="285702" lvl="1" indent="-285702">
              <a:buFont typeface="Arial" panose="020B0604020202020204" pitchFamily="34" charset="0"/>
              <a:buChar char="•"/>
            </a:pPr>
            <a:r>
              <a:rPr lang="en-US" sz="1200" b="1" dirty="0"/>
              <a:t>60% agree </a:t>
            </a:r>
            <a:r>
              <a:rPr lang="en-US" sz="1200" dirty="0"/>
              <a:t>that predictive analytics is currently </a:t>
            </a:r>
            <a:r>
              <a:rPr lang="en-US" sz="1200" b="1" dirty="0"/>
              <a:t>an investment priority </a:t>
            </a:r>
            <a:r>
              <a:rPr lang="en-US" sz="1200" dirty="0"/>
              <a:t>for their organization </a:t>
            </a:r>
          </a:p>
          <a:p>
            <a:pPr marL="285702" lvl="1" indent="-285702">
              <a:buFont typeface="Arial" panose="020B0604020202020204" pitchFamily="34" charset="0"/>
              <a:buChar char="•"/>
            </a:pPr>
            <a:r>
              <a:rPr lang="en-US" sz="1200" b="1" dirty="0"/>
              <a:t>80% think</a:t>
            </a:r>
            <a:r>
              <a:rPr lang="en-US" sz="1200" dirty="0"/>
              <a:t> predictive analytics will be a </a:t>
            </a:r>
            <a:r>
              <a:rPr lang="en-US" sz="1200" b="1" dirty="0"/>
              <a:t>crucial investment </a:t>
            </a:r>
            <a:r>
              <a:rPr lang="en-US" sz="1200" dirty="0"/>
              <a:t>within the next five years. </a:t>
            </a:r>
          </a:p>
          <a:p>
            <a:r>
              <a:rPr lang="en-US" sz="1200" b="1" dirty="0">
                <a:solidFill>
                  <a:schemeClr val="accent1"/>
                </a:solidFill>
              </a:rPr>
              <a:t>Rise of Big Data</a:t>
            </a:r>
          </a:p>
          <a:p>
            <a:pPr marL="285702" lvl="1" indent="-285702">
              <a:buFont typeface="Arial" panose="020B0604020202020204" pitchFamily="34" charset="0"/>
              <a:buChar char="•"/>
            </a:pPr>
            <a:r>
              <a:rPr lang="en-US" sz="1200" b="1" dirty="0"/>
              <a:t>95% have seen an increase in the volume of data </a:t>
            </a:r>
            <a:r>
              <a:rPr lang="en-US" sz="1200" dirty="0"/>
              <a:t>they are dealing with over the past year. </a:t>
            </a:r>
          </a:p>
          <a:p>
            <a:r>
              <a:rPr lang="en-US" sz="1200" b="1" dirty="0">
                <a:solidFill>
                  <a:schemeClr val="accent1"/>
                </a:solidFill>
              </a:rPr>
              <a:t>Quick ROI</a:t>
            </a:r>
          </a:p>
          <a:p>
            <a:pPr marL="285702" lvl="1" indent="-285702">
              <a:buFont typeface="Arial" panose="020B0604020202020204" pitchFamily="34" charset="0"/>
              <a:buChar char="•"/>
            </a:pPr>
            <a:r>
              <a:rPr lang="en-US" sz="1200" dirty="0"/>
              <a:t>Seeing return on investment quickly, with around </a:t>
            </a:r>
            <a:r>
              <a:rPr lang="en-US" sz="1200" b="1" dirty="0"/>
              <a:t>30% of respondents reporting a “major positive impact” </a:t>
            </a:r>
            <a:r>
              <a:rPr lang="en-US" sz="1200" dirty="0"/>
              <a:t>from predictive analytics </a:t>
            </a:r>
            <a:r>
              <a:rPr lang="en-US" sz="1200" b="1" dirty="0"/>
              <a:t>within the first six months </a:t>
            </a:r>
            <a:r>
              <a:rPr lang="en-US" sz="1200" dirty="0"/>
              <a:t>and more than </a:t>
            </a:r>
            <a:r>
              <a:rPr lang="en-US" sz="1200" b="1" dirty="0"/>
              <a:t>50% indicating positive impact six to nine months</a:t>
            </a:r>
            <a:r>
              <a:rPr lang="en-US" sz="1200" dirty="0"/>
              <a:t> after roll out</a:t>
            </a:r>
          </a:p>
          <a:p>
            <a:r>
              <a:rPr lang="en-US" sz="1200" b="1" dirty="0">
                <a:solidFill>
                  <a:schemeClr val="accent1"/>
                </a:solidFill>
              </a:rPr>
              <a:t>Customer Facing Apps benefit most</a:t>
            </a:r>
          </a:p>
          <a:p>
            <a:pPr marL="285702" lvl="1" indent="-285702">
              <a:buFont typeface="Arial" panose="020B0604020202020204" pitchFamily="34" charset="0"/>
              <a:buChar char="•"/>
            </a:pPr>
            <a:r>
              <a:rPr lang="en-US" sz="1200" dirty="0"/>
              <a:t>Those using predictive analytics say it has had a </a:t>
            </a:r>
            <a:r>
              <a:rPr lang="en-US" sz="1200" b="1" dirty="0"/>
              <a:t>positive impact </a:t>
            </a:r>
            <a:r>
              <a:rPr lang="en-US" sz="1200" dirty="0"/>
              <a:t>on their organization with </a:t>
            </a:r>
            <a:r>
              <a:rPr lang="en-US" sz="1200" b="1" dirty="0"/>
              <a:t>finance, sales and marketing </a:t>
            </a:r>
            <a:r>
              <a:rPr lang="en-US" sz="1200" dirty="0"/>
              <a:t>and expect to benefit most from the use of predictive analytics in the future</a:t>
            </a:r>
          </a:p>
          <a:p>
            <a:pPr marL="285702" lvl="1" indent="-285702">
              <a:buFont typeface="Arial" panose="020B0604020202020204" pitchFamily="34" charset="0"/>
              <a:buChar char="•"/>
            </a:pPr>
            <a:r>
              <a:rPr lang="en-US" sz="1200" b="1" dirty="0"/>
              <a:t>Predicting customer needs and market trends</a:t>
            </a:r>
            <a:r>
              <a:rPr lang="en-US" sz="1200" dirty="0"/>
              <a:t> are seen as the most valuable</a:t>
            </a:r>
          </a:p>
          <a:p>
            <a:pPr lvl="1"/>
            <a:endParaRPr lang="en-CA" sz="1200" dirty="0"/>
          </a:p>
          <a:p>
            <a:pPr lvl="1"/>
            <a:r>
              <a:rPr lang="en-CA" sz="1200" dirty="0"/>
              <a:t>Full story about the </a:t>
            </a:r>
            <a:r>
              <a:rPr lang="en-CA" sz="1200" dirty="0" err="1"/>
              <a:t>LoudHouse</a:t>
            </a:r>
            <a:r>
              <a:rPr lang="en-CA" sz="1200" dirty="0"/>
              <a:t> survey is here:</a:t>
            </a:r>
          </a:p>
          <a:p>
            <a:pPr lvl="1"/>
            <a:r>
              <a:rPr lang="en-CA" sz="1200" dirty="0"/>
              <a:t> </a:t>
            </a:r>
            <a:r>
              <a:rPr lang="en-CA" sz="1200" dirty="0">
                <a:hlinkClick r:id="rId8"/>
              </a:rPr>
              <a:t>http://www.news-sap.com/sap-survey-finds-predictive-analytics-software-no-longer-in-the-hands-of-data-scientists/</a:t>
            </a:r>
            <a:endParaRPr lang="en-US" sz="1200" dirty="0"/>
          </a:p>
        </p:txBody>
      </p:sp>
    </p:spTree>
    <p:extLst>
      <p:ext uri="{BB962C8B-B14F-4D97-AF65-F5344CB8AC3E}">
        <p14:creationId xmlns:p14="http://schemas.microsoft.com/office/powerpoint/2010/main" val="27191028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292550541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8987"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solidFill>
          <a:ln w="6350" algn="ctr">
            <a:noFill/>
            <a:miter lim="800000"/>
            <a:headEnd/>
            <a:tailEnd/>
          </a:ln>
        </p:spPr>
        <p:txBody>
          <a:bodyPr vert="horz" wrap="none" lIns="0" tIns="0" rIns="0" bIns="0" rtlCol="0" anchor="ctr" anchorCtr="0">
            <a:noAutofit/>
          </a:bodyPr>
          <a:lstStyle/>
          <a:p>
            <a:pPr algn="ctr" fontAlgn="base">
              <a:spcBef>
                <a:spcPct val="0"/>
              </a:spcBef>
              <a:spcAft>
                <a:spcPct val="0"/>
              </a:spcAft>
              <a:buClr>
                <a:srgbClr val="F0AB00"/>
              </a:buClr>
              <a:buSzPct val="80000"/>
            </a:pPr>
            <a:endParaRPr lang="en-US" altLang="zh-HK" sz="1100" b="1" kern="0" dirty="0">
              <a:solidFill>
                <a:srgbClr val="000000"/>
              </a:solidFill>
              <a:cs typeface="Arial"/>
              <a:sym typeface="Arial"/>
            </a:endParaRPr>
          </a:p>
        </p:txBody>
      </p:sp>
      <p:sp>
        <p:nvSpPr>
          <p:cNvPr id="8" name="Title 7"/>
          <p:cNvSpPr>
            <a:spLocks noGrp="1"/>
          </p:cNvSpPr>
          <p:nvPr>
            <p:ph type="title"/>
          </p:nvPr>
        </p:nvSpPr>
        <p:spPr>
          <a:xfrm>
            <a:off x="323999" y="324000"/>
            <a:ext cx="7959389" cy="756000"/>
          </a:xfrm>
        </p:spPr>
        <p:txBody>
          <a:bodyPr/>
          <a:lstStyle/>
          <a:p>
            <a:r>
              <a:rPr lang="de-DE" sz="1800" dirty="0"/>
              <a:t>Introduction to Next Generation Business Intelligence with </a:t>
            </a:r>
            <a:r>
              <a:rPr lang="en-CA" sz="1800" dirty="0"/>
              <a:t>Automated Analytics Mode in SAP Predictive Analytics</a:t>
            </a:r>
            <a:r>
              <a:rPr lang="en-US" sz="1800" dirty="0" smtClean="0"/>
              <a:t/>
            </a:r>
            <a:br>
              <a:rPr lang="en-US" sz="1800" dirty="0" smtClean="0"/>
            </a:br>
            <a:r>
              <a:rPr lang="en-US" sz="1700" cap="small" dirty="0" smtClean="0">
                <a:solidFill>
                  <a:srgbClr val="FFC000"/>
                </a:solidFill>
              </a:rPr>
              <a:t>Agenda</a:t>
            </a:r>
            <a:endParaRPr lang="en-US" altLang="zh-HK" sz="1700" b="0" cap="small" dirty="0">
              <a:solidFill>
                <a:srgbClr val="FFC000"/>
              </a:solidFill>
            </a:endParaRPr>
          </a:p>
        </p:txBody>
      </p:sp>
      <p:cxnSp>
        <p:nvCxnSpPr>
          <p:cNvPr id="12" name="Straight Connector 11"/>
          <p:cNvCxnSpPr/>
          <p:nvPr/>
        </p:nvCxnSpPr>
        <p:spPr>
          <a:xfrm>
            <a:off x="500063" y="1425181"/>
            <a:ext cx="0" cy="4945856"/>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bwMode="gray">
          <a:xfrm>
            <a:off x="400050" y="1571960"/>
            <a:ext cx="200025" cy="207169"/>
          </a:xfrm>
          <a:prstGeom prst="ellipse">
            <a:avLst/>
          </a:prstGeom>
          <a:solidFill>
            <a:schemeClr val="bg1"/>
          </a:solidFill>
          <a:ln w="190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16" name="Rectangle 15"/>
          <p:cNvSpPr/>
          <p:nvPr/>
        </p:nvSpPr>
        <p:spPr bwMode="gray">
          <a:xfrm>
            <a:off x="864394" y="1473733"/>
            <a:ext cx="7418994" cy="403622"/>
          </a:xfrm>
          <a:prstGeom prst="rect">
            <a:avLst/>
          </a:prstGeom>
          <a:solidFill>
            <a:schemeClr val="bg1"/>
          </a:solidFill>
          <a:ln w="19050" algn="ctr">
            <a:solidFill>
              <a:schemeClr val="bg1">
                <a:lumMod val="85000"/>
              </a:schemeClr>
            </a:solid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en-US" b="1" cap="small" dirty="0">
                <a:solidFill>
                  <a:srgbClr val="CCCCCC">
                    <a:lumMod val="50000"/>
                  </a:srgbClr>
                </a:solidFill>
                <a:latin typeface="Calibri" pitchFamily="34" charset="0"/>
                <a:cs typeface="Calibri" pitchFamily="34" charset="0"/>
              </a:rPr>
              <a:t>Business Analytics in the Era of Big Data</a:t>
            </a:r>
            <a:endParaRPr lang="en-US" b="1" kern="0" dirty="0">
              <a:solidFill>
                <a:srgbClr val="CCCCCC">
                  <a:lumMod val="50000"/>
                </a:srgbClr>
              </a:solidFill>
              <a:ea typeface="Arial Unicode MS" pitchFamily="34" charset="-128"/>
              <a:cs typeface="Arial Unicode MS" pitchFamily="34" charset="-128"/>
            </a:endParaRPr>
          </a:p>
        </p:txBody>
      </p:sp>
      <p:sp>
        <p:nvSpPr>
          <p:cNvPr id="32" name="Oval 31"/>
          <p:cNvSpPr/>
          <p:nvPr/>
        </p:nvSpPr>
        <p:spPr bwMode="gray">
          <a:xfrm>
            <a:off x="398687" y="3878829"/>
            <a:ext cx="200025" cy="207169"/>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3" name="Rectangle 32"/>
          <p:cNvSpPr/>
          <p:nvPr/>
        </p:nvSpPr>
        <p:spPr bwMode="gray">
          <a:xfrm>
            <a:off x="865074" y="2946163"/>
            <a:ext cx="7418994" cy="403621"/>
          </a:xfrm>
          <a:prstGeom prst="rect">
            <a:avLst/>
          </a:prstGeom>
          <a:solidFill>
            <a:schemeClr val="bg1"/>
          </a:solidFill>
          <a:ln w="19050" algn="ctr">
            <a:solidFill>
              <a:schemeClr val="bg1">
                <a:lumMod val="85000"/>
              </a:schemeClr>
            </a:solid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en-US" b="1" cap="small" dirty="0" smtClean="0">
                <a:solidFill>
                  <a:srgbClr val="CCCCCC">
                    <a:lumMod val="50000"/>
                  </a:srgbClr>
                </a:solidFill>
                <a:latin typeface="Calibri" pitchFamily="34" charset="0"/>
                <a:cs typeface="Calibri" pitchFamily="34" charset="0"/>
              </a:rPr>
              <a:t>Opportunities and benefits for companies</a:t>
            </a:r>
            <a:endParaRPr lang="en-US" b="1" cap="small" dirty="0">
              <a:solidFill>
                <a:srgbClr val="CCCCCC">
                  <a:lumMod val="50000"/>
                </a:srgbClr>
              </a:solidFill>
              <a:latin typeface="Calibri" pitchFamily="34" charset="0"/>
              <a:cs typeface="Calibri" pitchFamily="34" charset="0"/>
            </a:endParaRPr>
          </a:p>
        </p:txBody>
      </p:sp>
      <p:sp>
        <p:nvSpPr>
          <p:cNvPr id="37" name="Oval 36"/>
          <p:cNvSpPr/>
          <p:nvPr/>
        </p:nvSpPr>
        <p:spPr bwMode="gray">
          <a:xfrm>
            <a:off x="396666" y="4811496"/>
            <a:ext cx="200025" cy="207169"/>
          </a:xfrm>
          <a:prstGeom prst="ellipse">
            <a:avLst/>
          </a:prstGeom>
          <a:solidFill>
            <a:schemeClr val="bg1"/>
          </a:solidFill>
          <a:ln w="190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8" name="Rectangle 37"/>
          <p:cNvSpPr/>
          <p:nvPr/>
        </p:nvSpPr>
        <p:spPr bwMode="gray">
          <a:xfrm>
            <a:off x="865074" y="3812875"/>
            <a:ext cx="7418994" cy="405442"/>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lIns="90000" tIns="72000" rIns="90000" bIns="72000" rtlCol="0" anchor="ctr"/>
          <a:lstStyle/>
          <a:p>
            <a:pPr fontAlgn="base">
              <a:spcBef>
                <a:spcPct val="50000"/>
              </a:spcBef>
              <a:spcAft>
                <a:spcPct val="0"/>
              </a:spcAft>
              <a:buClr>
                <a:srgbClr val="F0AB00"/>
              </a:buClr>
              <a:buSzPct val="80000"/>
            </a:pPr>
            <a:r>
              <a:rPr lang="en-US" b="1" cap="small" dirty="0">
                <a:solidFill>
                  <a:srgbClr val="CCCCCC">
                    <a:lumMod val="50000"/>
                  </a:srgbClr>
                </a:solidFill>
                <a:latin typeface="Calibri" pitchFamily="34" charset="0"/>
                <a:cs typeface="Calibri" pitchFamily="34" charset="0"/>
              </a:rPr>
              <a:t>Introducing </a:t>
            </a:r>
            <a:r>
              <a:rPr lang="en-US" b="1" cap="small" dirty="0" smtClean="0">
                <a:solidFill>
                  <a:srgbClr val="CCCCCC">
                    <a:lumMod val="50000"/>
                  </a:srgbClr>
                </a:solidFill>
                <a:latin typeface="Calibri" pitchFamily="34" charset="0"/>
                <a:cs typeface="Calibri" pitchFamily="34" charset="0"/>
              </a:rPr>
              <a:t>Predictive Analytics</a:t>
            </a:r>
            <a:endParaRPr lang="en-US" b="1" cap="small" dirty="0">
              <a:solidFill>
                <a:srgbClr val="CCCCCC">
                  <a:lumMod val="50000"/>
                </a:srgbClr>
              </a:solidFill>
              <a:latin typeface="Calibri" pitchFamily="34" charset="0"/>
              <a:cs typeface="Calibri" pitchFamily="34" charset="0"/>
            </a:endParaRPr>
          </a:p>
        </p:txBody>
      </p:sp>
      <p:sp>
        <p:nvSpPr>
          <p:cNvPr id="39" name="Oval 38"/>
          <p:cNvSpPr/>
          <p:nvPr/>
        </p:nvSpPr>
        <p:spPr bwMode="gray">
          <a:xfrm>
            <a:off x="400050" y="2308174"/>
            <a:ext cx="200025" cy="207169"/>
          </a:xfrm>
          <a:prstGeom prst="ellipse">
            <a:avLst/>
          </a:prstGeom>
          <a:solidFill>
            <a:schemeClr val="bg1"/>
          </a:solidFill>
          <a:ln w="190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40" name="Rectangle 39"/>
          <p:cNvSpPr/>
          <p:nvPr/>
        </p:nvSpPr>
        <p:spPr bwMode="gray">
          <a:xfrm>
            <a:off x="864394" y="2209948"/>
            <a:ext cx="7418994" cy="403622"/>
          </a:xfrm>
          <a:prstGeom prst="rect">
            <a:avLst/>
          </a:prstGeom>
          <a:solidFill>
            <a:schemeClr val="bg1"/>
          </a:solidFill>
          <a:ln w="19050" algn="ctr">
            <a:solidFill>
              <a:schemeClr val="bg1">
                <a:lumMod val="85000"/>
              </a:schemeClr>
            </a:solid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en-US" b="1" cap="small" dirty="0" smtClean="0">
                <a:solidFill>
                  <a:srgbClr val="CCCCCC">
                    <a:lumMod val="50000"/>
                  </a:srgbClr>
                </a:solidFill>
                <a:latin typeface="Calibri" pitchFamily="34" charset="0"/>
                <a:cs typeface="Calibri" pitchFamily="34" charset="0"/>
              </a:rPr>
              <a:t>Challenges for companies</a:t>
            </a:r>
            <a:endParaRPr lang="en-US" b="1" kern="0" dirty="0">
              <a:solidFill>
                <a:srgbClr val="CCCCCC">
                  <a:lumMod val="50000"/>
                </a:srgbClr>
              </a:solidFill>
              <a:ea typeface="Arial Unicode MS" pitchFamily="34" charset="-128"/>
              <a:cs typeface="Arial Unicode MS" pitchFamily="34" charset="-128"/>
            </a:endParaRPr>
          </a:p>
        </p:txBody>
      </p:sp>
      <p:sp>
        <p:nvSpPr>
          <p:cNvPr id="15" name="Rectangle 14"/>
          <p:cNvSpPr/>
          <p:nvPr/>
        </p:nvSpPr>
        <p:spPr bwMode="gray">
          <a:xfrm>
            <a:off x="864394" y="4615044"/>
            <a:ext cx="7418994" cy="600074"/>
          </a:xfrm>
          <a:prstGeom prst="rect">
            <a:avLst/>
          </a:prstGeom>
          <a:solidFill>
            <a:schemeClr val="bg1"/>
          </a:solidFill>
          <a:ln w="19050" algn="ctr">
            <a:solidFill>
              <a:schemeClr val="bg1">
                <a:lumMod val="85000"/>
              </a:schemeClr>
            </a:solid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en-US" b="1" cap="small" dirty="0">
                <a:solidFill>
                  <a:srgbClr val="CCCCCC">
                    <a:lumMod val="50000"/>
                  </a:srgbClr>
                </a:solidFill>
                <a:latin typeface="Calibri" pitchFamily="34" charset="0"/>
                <a:cs typeface="Calibri" pitchFamily="34" charset="0"/>
              </a:rPr>
              <a:t>How does </a:t>
            </a:r>
            <a:r>
              <a:rPr lang="en-US" b="1" cap="small" dirty="0" smtClean="0">
                <a:solidFill>
                  <a:srgbClr val="CCCCCC">
                    <a:lumMod val="50000"/>
                  </a:srgbClr>
                </a:solidFill>
                <a:latin typeface="Calibri" pitchFamily="34" charset="0"/>
                <a:cs typeface="Calibri" pitchFamily="34" charset="0"/>
              </a:rPr>
              <a:t>Predictive Analytics </a:t>
            </a:r>
            <a:r>
              <a:rPr lang="en-US" b="1" cap="small" dirty="0">
                <a:solidFill>
                  <a:srgbClr val="CCCCCC">
                    <a:lumMod val="50000"/>
                  </a:srgbClr>
                </a:solidFill>
                <a:latin typeface="Calibri" pitchFamily="34" charset="0"/>
                <a:cs typeface="Calibri" pitchFamily="34" charset="0"/>
              </a:rPr>
              <a:t>fit in with other existing SAP Advanced Analytics Solutions?</a:t>
            </a:r>
          </a:p>
        </p:txBody>
      </p:sp>
      <p:sp>
        <p:nvSpPr>
          <p:cNvPr id="17" name="Rectangle 16"/>
          <p:cNvSpPr/>
          <p:nvPr/>
        </p:nvSpPr>
        <p:spPr bwMode="gray">
          <a:xfrm>
            <a:off x="865074" y="5645937"/>
            <a:ext cx="7418994" cy="403622"/>
          </a:xfrm>
          <a:prstGeom prst="rect">
            <a:avLst/>
          </a:prstGeom>
          <a:solidFill>
            <a:schemeClr val="bg1"/>
          </a:solidFill>
          <a:ln w="19050" algn="ctr">
            <a:solidFill>
              <a:schemeClr val="bg2"/>
            </a:solid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en-US" b="1" cap="small" dirty="0" smtClean="0">
                <a:solidFill>
                  <a:srgbClr val="CCCCCC">
                    <a:lumMod val="50000"/>
                  </a:srgbClr>
                </a:solidFill>
                <a:latin typeface="Calibri" pitchFamily="34" charset="0"/>
                <a:cs typeface="Calibri" pitchFamily="34" charset="0"/>
              </a:rPr>
              <a:t>Predictive Analytics – Hands On Tutorials</a:t>
            </a:r>
            <a:endParaRPr lang="en-US" b="1" cap="small" dirty="0">
              <a:solidFill>
                <a:srgbClr val="CCCCCC">
                  <a:lumMod val="50000"/>
                </a:srgbClr>
              </a:solidFill>
              <a:latin typeface="Calibri" pitchFamily="34" charset="0"/>
              <a:cs typeface="Calibri" pitchFamily="34" charset="0"/>
            </a:endParaRPr>
          </a:p>
        </p:txBody>
      </p:sp>
      <p:sp>
        <p:nvSpPr>
          <p:cNvPr id="18" name="Oval 17"/>
          <p:cNvSpPr/>
          <p:nvPr/>
        </p:nvSpPr>
        <p:spPr bwMode="gray">
          <a:xfrm>
            <a:off x="400050" y="3044388"/>
            <a:ext cx="200025" cy="207169"/>
          </a:xfrm>
          <a:prstGeom prst="ellipse">
            <a:avLst/>
          </a:prstGeom>
          <a:solidFill>
            <a:schemeClr val="bg1"/>
          </a:solidFill>
          <a:ln w="190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19" name="Oval 18"/>
          <p:cNvSpPr/>
          <p:nvPr/>
        </p:nvSpPr>
        <p:spPr bwMode="gray">
          <a:xfrm>
            <a:off x="400050" y="5744164"/>
            <a:ext cx="200025" cy="207169"/>
          </a:xfrm>
          <a:prstGeom prst="ellipse">
            <a:avLst/>
          </a:prstGeom>
          <a:solidFill>
            <a:schemeClr val="bg1"/>
          </a:solidFill>
          <a:ln w="19050" algn="ctr">
            <a:solidFill>
              <a:schemeClr val="bg2"/>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2764054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0011"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solidFill>
          <a:ln w="6350" algn="ctr">
            <a:noFill/>
            <a:miter lim="800000"/>
            <a:headEnd/>
            <a:tailEnd/>
          </a:ln>
        </p:spPr>
        <p:txBody>
          <a:bodyPr vert="horz" wrap="none" lIns="0" tIns="0" rIns="0" bIns="0" rtlCol="0" anchor="ctr" anchorCtr="0">
            <a:noAutofit/>
          </a:bodyPr>
          <a:lstStyle/>
          <a:p>
            <a:pPr algn="ctr" fontAlgn="base">
              <a:spcBef>
                <a:spcPct val="0"/>
              </a:spcBef>
              <a:spcAft>
                <a:spcPct val="0"/>
              </a:spcAft>
              <a:buClr>
                <a:srgbClr val="F0AB00"/>
              </a:buClr>
              <a:buSzPct val="80000"/>
            </a:pPr>
            <a:endParaRPr kumimoji="0" lang="en-US" altLang="zh-HK" sz="1100" b="1" u="none" strike="noStrike" kern="0" cap="none" spc="0" normalizeH="0" noProof="0" dirty="0" smtClean="0">
              <a:ln>
                <a:noFill/>
              </a:ln>
              <a:effectLst/>
              <a:uLnTx/>
              <a:uFillTx/>
              <a:cs typeface="Arial"/>
              <a:sym typeface="Arial"/>
            </a:endParaRPr>
          </a:p>
        </p:txBody>
      </p:sp>
      <p:sp>
        <p:nvSpPr>
          <p:cNvPr id="8" name="Title 7"/>
          <p:cNvSpPr>
            <a:spLocks noGrp="1"/>
          </p:cNvSpPr>
          <p:nvPr>
            <p:ph type="title"/>
          </p:nvPr>
        </p:nvSpPr>
        <p:spPr>
          <a:xfrm>
            <a:off x="324000" y="324000"/>
            <a:ext cx="7513488" cy="756000"/>
          </a:xfrm>
        </p:spPr>
        <p:txBody>
          <a:bodyPr/>
          <a:lstStyle/>
          <a:p>
            <a:pPr fontAlgn="base">
              <a:spcBef>
                <a:spcPct val="50000"/>
              </a:spcBef>
              <a:spcAft>
                <a:spcPct val="0"/>
              </a:spcAft>
            </a:pPr>
            <a:r>
              <a:rPr lang="de-DE" sz="1800" dirty="0"/>
              <a:t>Introduction to Next Generation Business Intelligence with </a:t>
            </a:r>
            <a:r>
              <a:rPr lang="en-CA" sz="1800" dirty="0"/>
              <a:t>Automated Analytics Mode in SAP Predictive Analytics</a:t>
            </a:r>
            <a:r>
              <a:rPr lang="en-US" sz="1800" dirty="0" smtClean="0"/>
              <a:t/>
            </a:r>
            <a:br>
              <a:rPr lang="en-US" sz="1800" dirty="0" smtClean="0"/>
            </a:br>
            <a:r>
              <a:rPr lang="en-US" sz="1700" cap="small" dirty="0">
                <a:solidFill>
                  <a:srgbClr val="FFC000"/>
                </a:solidFill>
                <a:latin typeface="Calibri" pitchFamily="34" charset="0"/>
                <a:cs typeface="Calibri" pitchFamily="34" charset="0"/>
              </a:rPr>
              <a:t>Introducing </a:t>
            </a:r>
            <a:r>
              <a:rPr lang="en-US" sz="1700" cap="small" dirty="0" smtClean="0">
                <a:solidFill>
                  <a:srgbClr val="FFC000"/>
                </a:solidFill>
                <a:latin typeface="Calibri" pitchFamily="34" charset="0"/>
                <a:cs typeface="Calibri" pitchFamily="34" charset="0"/>
              </a:rPr>
              <a:t>Predictive Analytics</a:t>
            </a:r>
            <a:endParaRPr lang="en-US" sz="1700" cap="small" dirty="0">
              <a:solidFill>
                <a:srgbClr val="FFC000"/>
              </a:solidFill>
              <a:latin typeface="Calibri" pitchFamily="34" charset="0"/>
              <a:cs typeface="Calibri" pitchFamily="34" charset="0"/>
            </a:endParaRPr>
          </a:p>
        </p:txBody>
      </p:sp>
      <p:sp>
        <p:nvSpPr>
          <p:cNvPr id="7" name="TextBox 62"/>
          <p:cNvSpPr txBox="1">
            <a:spLocks noChangeArrowheads="1"/>
          </p:cNvSpPr>
          <p:nvPr/>
        </p:nvSpPr>
        <p:spPr bwMode="auto">
          <a:xfrm>
            <a:off x="0" y="1371419"/>
            <a:ext cx="9143999" cy="622258"/>
          </a:xfrm>
          <a:prstGeom prst="rect">
            <a:avLst/>
          </a:prstGeom>
          <a:noFill/>
          <a:ln w="9525">
            <a:noFill/>
            <a:miter lim="800000"/>
            <a:headEnd/>
            <a:tailEnd/>
          </a:ln>
        </p:spPr>
        <p:txBody>
          <a:bodyPr wrap="square" lIns="128561" tIns="64280" rIns="128561" bIns="64280">
            <a:spAutoFit/>
          </a:bodyPr>
          <a:lstStyle/>
          <a:p>
            <a:pPr algn="ctr"/>
            <a:r>
              <a:rPr lang="en-US" sz="1600" b="1" cap="small" dirty="0">
                <a:solidFill>
                  <a:schemeClr val="bg2">
                    <a:lumMod val="50000"/>
                  </a:schemeClr>
                </a:solidFill>
                <a:ea typeface="Arial Unicode MS" pitchFamily="34" charset="-128"/>
                <a:cs typeface="Calibri" pitchFamily="34" charset="0"/>
              </a:rPr>
              <a:t>Vodafone Netherlands Helps Customers Enjoy Their Mobile Life with </a:t>
            </a:r>
            <a:r>
              <a:rPr lang="en-US" sz="1600" b="1" cap="small" dirty="0" smtClean="0">
                <a:solidFill>
                  <a:schemeClr val="bg2">
                    <a:lumMod val="50000"/>
                  </a:schemeClr>
                </a:solidFill>
                <a:ea typeface="Arial Unicode MS" pitchFamily="34" charset="-128"/>
                <a:cs typeface="Calibri" pitchFamily="34" charset="0"/>
              </a:rPr>
              <a:t>Predictive Analytics </a:t>
            </a:r>
            <a:endParaRPr lang="en-US" sz="1600" b="1" cap="small" dirty="0">
              <a:solidFill>
                <a:schemeClr val="bg2">
                  <a:lumMod val="50000"/>
                </a:schemeClr>
              </a:solidFill>
              <a:ea typeface="Arial Unicode MS" pitchFamily="34" charset="-128"/>
              <a:cs typeface="Calibri" pitchFamily="34" charset="0"/>
            </a:endParaRPr>
          </a:p>
        </p:txBody>
      </p:sp>
      <p:cxnSp>
        <p:nvCxnSpPr>
          <p:cNvPr id="9"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 name="fEQ6DEKOAOU"/>
          <p:cNvPicPr>
            <a:picLocks noRot="1" noChangeAspect="1"/>
          </p:cNvPicPr>
          <p:nvPr>
            <a:videoFile r:link="rId4"/>
          </p:nvPr>
        </p:nvPicPr>
        <p:blipFill>
          <a:blip r:embed="rId9"/>
          <a:stretch>
            <a:fillRect/>
          </a:stretch>
        </p:blipFill>
        <p:spPr>
          <a:xfrm>
            <a:off x="2285999" y="2547445"/>
            <a:ext cx="4572000" cy="2571750"/>
          </a:xfrm>
          <a:prstGeom prst="rect">
            <a:avLst/>
          </a:prstGeom>
        </p:spPr>
      </p:pic>
      <p:sp>
        <p:nvSpPr>
          <p:cNvPr id="3" name="Rectangle 2"/>
          <p:cNvSpPr/>
          <p:nvPr/>
        </p:nvSpPr>
        <p:spPr>
          <a:xfrm>
            <a:off x="2285999" y="5119194"/>
            <a:ext cx="4572000" cy="261610"/>
          </a:xfrm>
          <a:prstGeom prst="rect">
            <a:avLst/>
          </a:prstGeom>
        </p:spPr>
        <p:txBody>
          <a:bodyPr>
            <a:spAutoFit/>
          </a:bodyPr>
          <a:lstStyle/>
          <a:p>
            <a:r>
              <a:rPr lang="en-CA" sz="1100" dirty="0">
                <a:hlinkClick r:id="rId10"/>
              </a:rPr>
              <a:t>https://www.youtube.com/watch?v=fEQ6DEKOAOU#t=148</a:t>
            </a:r>
            <a:endParaRPr lang="en-CA" sz="1100" dirty="0"/>
          </a:p>
        </p:txBody>
      </p:sp>
    </p:spTree>
    <p:extLst>
      <p:ext uri="{BB962C8B-B14F-4D97-AF65-F5344CB8AC3E}">
        <p14:creationId xmlns:p14="http://schemas.microsoft.com/office/powerpoint/2010/main" val="25817116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227232138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260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solidFill>
          <a:ln w="6350" algn="ctr">
            <a:noFill/>
            <a:miter lim="800000"/>
            <a:headEnd/>
            <a:tailEnd/>
          </a:ln>
        </p:spPr>
        <p:txBody>
          <a:bodyPr vert="horz" wrap="none" lIns="0" tIns="0" rIns="0" bIns="0" rtlCol="0" anchor="ctr" anchorCtr="0">
            <a:noAutofit/>
          </a:bodyPr>
          <a:lstStyle/>
          <a:p>
            <a:pPr algn="ctr" fontAlgn="base">
              <a:spcBef>
                <a:spcPct val="0"/>
              </a:spcBef>
              <a:spcAft>
                <a:spcPct val="0"/>
              </a:spcAft>
              <a:buClr>
                <a:srgbClr val="F0AB00"/>
              </a:buClr>
              <a:buSzPct val="80000"/>
            </a:pPr>
            <a:endParaRPr lang="en-US" altLang="zh-HK" sz="1100" b="1" kern="0" dirty="0">
              <a:solidFill>
                <a:srgbClr val="000000"/>
              </a:solidFill>
              <a:cs typeface="Arial"/>
              <a:sym typeface="Arial"/>
            </a:endParaRPr>
          </a:p>
        </p:txBody>
      </p:sp>
      <p:sp>
        <p:nvSpPr>
          <p:cNvPr id="8" name="Title 7"/>
          <p:cNvSpPr>
            <a:spLocks noGrp="1"/>
          </p:cNvSpPr>
          <p:nvPr>
            <p:ph type="title"/>
          </p:nvPr>
        </p:nvSpPr>
        <p:spPr>
          <a:xfrm>
            <a:off x="323999" y="324000"/>
            <a:ext cx="8181646" cy="756000"/>
          </a:xfrm>
        </p:spPr>
        <p:txBody>
          <a:bodyPr/>
          <a:lstStyle/>
          <a:p>
            <a:r>
              <a:rPr lang="de-DE" sz="1800" dirty="0"/>
              <a:t>Introduction to Next Generation Business Intelligence with </a:t>
            </a:r>
            <a:r>
              <a:rPr lang="en-CA" sz="1800" dirty="0"/>
              <a:t>Automated Analytics Mode in SAP Predictive Analytics</a:t>
            </a:r>
            <a:r>
              <a:rPr lang="en-US" sz="1800" dirty="0" smtClean="0"/>
              <a:t/>
            </a:r>
            <a:br>
              <a:rPr lang="en-US" sz="1800" dirty="0" smtClean="0"/>
            </a:br>
            <a:r>
              <a:rPr lang="en-US" sz="1700" cap="small" dirty="0" smtClean="0">
                <a:solidFill>
                  <a:srgbClr val="FFC000"/>
                </a:solidFill>
              </a:rPr>
              <a:t>Agenda</a:t>
            </a:r>
            <a:endParaRPr lang="en-US" altLang="zh-HK" sz="1700" b="0" cap="small" dirty="0">
              <a:solidFill>
                <a:srgbClr val="FFC000"/>
              </a:solidFill>
            </a:endParaRPr>
          </a:p>
        </p:txBody>
      </p:sp>
      <p:cxnSp>
        <p:nvCxnSpPr>
          <p:cNvPr id="12" name="Straight Connector 11"/>
          <p:cNvCxnSpPr/>
          <p:nvPr/>
        </p:nvCxnSpPr>
        <p:spPr>
          <a:xfrm>
            <a:off x="500063" y="1425181"/>
            <a:ext cx="0" cy="4945856"/>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bwMode="gray">
          <a:xfrm>
            <a:off x="400050" y="1571960"/>
            <a:ext cx="200025" cy="207169"/>
          </a:xfrm>
          <a:prstGeom prst="ellipse">
            <a:avLst/>
          </a:prstGeom>
          <a:ln>
            <a:solidFill>
              <a:schemeClr val="bg1">
                <a:lumMod val="85000"/>
              </a:schemeClr>
            </a:solidFill>
            <a:headEnd/>
            <a:tailEnd/>
          </a:ln>
        </p:spPr>
        <p:style>
          <a:lnRef idx="2">
            <a:schemeClr val="accent1"/>
          </a:lnRef>
          <a:fillRef idx="1">
            <a:schemeClr val="lt1"/>
          </a:fillRef>
          <a:effectRef idx="0">
            <a:schemeClr val="accent1"/>
          </a:effectRef>
          <a:fontRef idx="minor">
            <a:schemeClr val="dk1"/>
          </a:fontRef>
        </p:style>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16" name="Rectangle 15"/>
          <p:cNvSpPr/>
          <p:nvPr/>
        </p:nvSpPr>
        <p:spPr bwMode="gray">
          <a:xfrm>
            <a:off x="864394" y="1473733"/>
            <a:ext cx="7418994" cy="403622"/>
          </a:xfrm>
          <a:prstGeom prst="rect">
            <a:avLst/>
          </a:prstGeom>
          <a:ln>
            <a:solidFill>
              <a:schemeClr val="bg1">
                <a:lumMod val="85000"/>
              </a:schemeClr>
            </a:solidFill>
            <a:headEnd/>
            <a:tailEnd/>
          </a:ln>
        </p:spPr>
        <p:style>
          <a:lnRef idx="2">
            <a:schemeClr val="accent1"/>
          </a:lnRef>
          <a:fillRef idx="1">
            <a:schemeClr val="lt1"/>
          </a:fillRef>
          <a:effectRef idx="0">
            <a:schemeClr val="accent1"/>
          </a:effectRef>
          <a:fontRef idx="minor">
            <a:schemeClr val="dk1"/>
          </a:fontRef>
        </p:style>
        <p:txBody>
          <a:bodyPr lIns="90000" tIns="72000" rIns="90000" bIns="72000" rtlCol="0" anchor="ctr"/>
          <a:lstStyle/>
          <a:p>
            <a:pPr fontAlgn="base">
              <a:spcBef>
                <a:spcPct val="50000"/>
              </a:spcBef>
              <a:spcAft>
                <a:spcPct val="0"/>
              </a:spcAft>
              <a:buClr>
                <a:srgbClr val="F0AB00"/>
              </a:buClr>
              <a:buSzPct val="80000"/>
            </a:pPr>
            <a:r>
              <a:rPr lang="en-US" b="1" cap="small" dirty="0">
                <a:solidFill>
                  <a:srgbClr val="CCCCCC">
                    <a:lumMod val="50000"/>
                  </a:srgbClr>
                </a:solidFill>
                <a:latin typeface="Calibri" pitchFamily="34" charset="0"/>
                <a:cs typeface="Calibri" pitchFamily="34" charset="0"/>
              </a:rPr>
              <a:t>Business Analytics in the Era of Big Data</a:t>
            </a:r>
            <a:endParaRPr lang="en-US" b="1" kern="0" dirty="0">
              <a:solidFill>
                <a:srgbClr val="CCCCCC">
                  <a:lumMod val="50000"/>
                </a:srgbClr>
              </a:solidFill>
              <a:ea typeface="Arial Unicode MS" pitchFamily="34" charset="-128"/>
              <a:cs typeface="Arial Unicode MS" pitchFamily="34" charset="-128"/>
            </a:endParaRPr>
          </a:p>
        </p:txBody>
      </p:sp>
      <p:sp>
        <p:nvSpPr>
          <p:cNvPr id="32" name="Oval 31"/>
          <p:cNvSpPr/>
          <p:nvPr/>
        </p:nvSpPr>
        <p:spPr bwMode="gray">
          <a:xfrm>
            <a:off x="398687" y="3878829"/>
            <a:ext cx="200025" cy="207169"/>
          </a:xfrm>
          <a:prstGeom prst="ellipse">
            <a:avLst/>
          </a:prstGeom>
          <a:solidFill>
            <a:schemeClr val="bg1"/>
          </a:solidFill>
          <a:ln w="190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3" name="Rectangle 32"/>
          <p:cNvSpPr/>
          <p:nvPr/>
        </p:nvSpPr>
        <p:spPr bwMode="gray">
          <a:xfrm>
            <a:off x="865074" y="2946163"/>
            <a:ext cx="7418994" cy="403621"/>
          </a:xfrm>
          <a:prstGeom prst="rect">
            <a:avLst/>
          </a:prstGeom>
          <a:solidFill>
            <a:schemeClr val="bg1"/>
          </a:solidFill>
          <a:ln w="19050" algn="ctr">
            <a:solidFill>
              <a:schemeClr val="bg1">
                <a:lumMod val="85000"/>
              </a:schemeClr>
            </a:solid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en-US" b="1" cap="small" dirty="0" smtClean="0">
                <a:solidFill>
                  <a:srgbClr val="CCCCCC">
                    <a:lumMod val="50000"/>
                  </a:srgbClr>
                </a:solidFill>
                <a:latin typeface="Calibri" pitchFamily="34" charset="0"/>
                <a:cs typeface="Calibri" pitchFamily="34" charset="0"/>
              </a:rPr>
              <a:t>Opportunities and benefits for companies</a:t>
            </a:r>
            <a:endParaRPr lang="en-US" b="1" cap="small" dirty="0">
              <a:solidFill>
                <a:srgbClr val="CCCCCC">
                  <a:lumMod val="50000"/>
                </a:srgbClr>
              </a:solidFill>
              <a:latin typeface="Calibri" pitchFamily="34" charset="0"/>
              <a:cs typeface="Calibri" pitchFamily="34" charset="0"/>
            </a:endParaRPr>
          </a:p>
        </p:txBody>
      </p:sp>
      <p:sp>
        <p:nvSpPr>
          <p:cNvPr id="37" name="Oval 36"/>
          <p:cNvSpPr/>
          <p:nvPr/>
        </p:nvSpPr>
        <p:spPr bwMode="gray">
          <a:xfrm>
            <a:off x="396666" y="4811496"/>
            <a:ext cx="200025" cy="207169"/>
          </a:xfrm>
          <a:prstGeom prst="ellipse">
            <a:avLst/>
          </a:prstGeom>
          <a:solidFill>
            <a:schemeClr val="bg1"/>
          </a:solidFill>
          <a:ln w="190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8" name="Rectangle 37"/>
          <p:cNvSpPr/>
          <p:nvPr/>
        </p:nvSpPr>
        <p:spPr bwMode="gray">
          <a:xfrm>
            <a:off x="865074" y="3812875"/>
            <a:ext cx="7418994" cy="405442"/>
          </a:xfrm>
          <a:prstGeom prst="rect">
            <a:avLst/>
          </a:prstGeom>
          <a:solidFill>
            <a:schemeClr val="bg1"/>
          </a:solidFill>
          <a:ln w="19050" algn="ctr">
            <a:solidFill>
              <a:schemeClr val="bg1">
                <a:lumMod val="85000"/>
              </a:schemeClr>
            </a:solid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en-US" b="1" cap="small" dirty="0">
                <a:solidFill>
                  <a:srgbClr val="CCCCCC">
                    <a:lumMod val="50000"/>
                  </a:srgbClr>
                </a:solidFill>
                <a:latin typeface="Calibri" pitchFamily="34" charset="0"/>
                <a:cs typeface="Calibri" pitchFamily="34" charset="0"/>
              </a:rPr>
              <a:t>Introducing </a:t>
            </a:r>
            <a:r>
              <a:rPr lang="en-US" b="1" cap="small" dirty="0" smtClean="0">
                <a:solidFill>
                  <a:srgbClr val="CCCCCC">
                    <a:lumMod val="50000"/>
                  </a:srgbClr>
                </a:solidFill>
                <a:latin typeface="Calibri" pitchFamily="34" charset="0"/>
                <a:cs typeface="Calibri" pitchFamily="34" charset="0"/>
              </a:rPr>
              <a:t>Predictive Analytics</a:t>
            </a:r>
            <a:endParaRPr lang="en-US" b="1" cap="small" dirty="0">
              <a:solidFill>
                <a:srgbClr val="CCCCCC">
                  <a:lumMod val="50000"/>
                </a:srgbClr>
              </a:solidFill>
              <a:latin typeface="Calibri" pitchFamily="34" charset="0"/>
              <a:cs typeface="Calibri" pitchFamily="34" charset="0"/>
            </a:endParaRPr>
          </a:p>
        </p:txBody>
      </p:sp>
      <p:sp>
        <p:nvSpPr>
          <p:cNvPr id="39" name="Oval 38"/>
          <p:cNvSpPr/>
          <p:nvPr/>
        </p:nvSpPr>
        <p:spPr bwMode="gray">
          <a:xfrm>
            <a:off x="400050" y="2308174"/>
            <a:ext cx="200025" cy="207169"/>
          </a:xfrm>
          <a:prstGeom prst="ellipse">
            <a:avLst/>
          </a:prstGeom>
          <a:solidFill>
            <a:schemeClr val="bg1"/>
          </a:solidFill>
          <a:ln w="190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40" name="Rectangle 39"/>
          <p:cNvSpPr/>
          <p:nvPr/>
        </p:nvSpPr>
        <p:spPr bwMode="gray">
          <a:xfrm>
            <a:off x="864394" y="2209948"/>
            <a:ext cx="7418994" cy="403622"/>
          </a:xfrm>
          <a:prstGeom prst="rect">
            <a:avLst/>
          </a:prstGeom>
          <a:solidFill>
            <a:schemeClr val="bg1"/>
          </a:solidFill>
          <a:ln w="19050" algn="ctr">
            <a:solidFill>
              <a:schemeClr val="bg1">
                <a:lumMod val="85000"/>
              </a:schemeClr>
            </a:solid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en-US" b="1" cap="small" dirty="0" smtClean="0">
                <a:solidFill>
                  <a:srgbClr val="CCCCCC">
                    <a:lumMod val="50000"/>
                  </a:srgbClr>
                </a:solidFill>
                <a:latin typeface="Calibri" pitchFamily="34" charset="0"/>
                <a:cs typeface="Calibri" pitchFamily="34" charset="0"/>
              </a:rPr>
              <a:t>Challenges for companies</a:t>
            </a:r>
            <a:endParaRPr lang="en-US" b="1" kern="0" dirty="0">
              <a:solidFill>
                <a:srgbClr val="CCCCCC">
                  <a:lumMod val="50000"/>
                </a:srgbClr>
              </a:solidFill>
              <a:ea typeface="Arial Unicode MS" pitchFamily="34" charset="-128"/>
              <a:cs typeface="Arial Unicode MS" pitchFamily="34" charset="-128"/>
            </a:endParaRPr>
          </a:p>
        </p:txBody>
      </p:sp>
      <p:sp>
        <p:nvSpPr>
          <p:cNvPr id="15" name="Rectangle 14"/>
          <p:cNvSpPr/>
          <p:nvPr/>
        </p:nvSpPr>
        <p:spPr bwMode="gray">
          <a:xfrm>
            <a:off x="864394" y="4615044"/>
            <a:ext cx="7418994" cy="600074"/>
          </a:xfrm>
          <a:prstGeom prst="rect">
            <a:avLst/>
          </a:prstGeom>
          <a:solidFill>
            <a:schemeClr val="bg1"/>
          </a:solidFill>
          <a:ln w="19050" algn="ctr">
            <a:solidFill>
              <a:schemeClr val="bg1">
                <a:lumMod val="85000"/>
              </a:schemeClr>
            </a:solid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en-US" b="1" cap="small" dirty="0">
                <a:solidFill>
                  <a:srgbClr val="CCCCCC">
                    <a:lumMod val="50000"/>
                  </a:srgbClr>
                </a:solidFill>
                <a:latin typeface="Calibri" pitchFamily="34" charset="0"/>
                <a:cs typeface="Calibri" pitchFamily="34" charset="0"/>
              </a:rPr>
              <a:t>How does </a:t>
            </a:r>
            <a:r>
              <a:rPr lang="en-US" b="1" cap="small" dirty="0" smtClean="0">
                <a:solidFill>
                  <a:srgbClr val="CCCCCC">
                    <a:lumMod val="50000"/>
                  </a:srgbClr>
                </a:solidFill>
                <a:latin typeface="Calibri" pitchFamily="34" charset="0"/>
                <a:cs typeface="Calibri" pitchFamily="34" charset="0"/>
              </a:rPr>
              <a:t>Predictive Analytics </a:t>
            </a:r>
            <a:r>
              <a:rPr lang="en-US" b="1" cap="small" dirty="0">
                <a:solidFill>
                  <a:srgbClr val="CCCCCC">
                    <a:lumMod val="50000"/>
                  </a:srgbClr>
                </a:solidFill>
                <a:latin typeface="Calibri" pitchFamily="34" charset="0"/>
                <a:cs typeface="Calibri" pitchFamily="34" charset="0"/>
              </a:rPr>
              <a:t>fit in with other existing SAP Advanced Analytics Solutions?</a:t>
            </a:r>
          </a:p>
        </p:txBody>
      </p:sp>
      <p:sp>
        <p:nvSpPr>
          <p:cNvPr id="17" name="Rectangle 16"/>
          <p:cNvSpPr/>
          <p:nvPr/>
        </p:nvSpPr>
        <p:spPr bwMode="gray">
          <a:xfrm>
            <a:off x="865074" y="5645937"/>
            <a:ext cx="7418994" cy="403622"/>
          </a:xfrm>
          <a:prstGeom prst="rect">
            <a:avLst/>
          </a:prstGeom>
          <a:solidFill>
            <a:schemeClr val="bg1"/>
          </a:solidFill>
          <a:ln w="19050" algn="ctr">
            <a:solidFill>
              <a:schemeClr val="bg2"/>
            </a:solid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en-US" b="1" cap="small" dirty="0" smtClean="0">
                <a:solidFill>
                  <a:srgbClr val="CCCCCC">
                    <a:lumMod val="50000"/>
                  </a:srgbClr>
                </a:solidFill>
                <a:latin typeface="Calibri" pitchFamily="34" charset="0"/>
                <a:cs typeface="Calibri" pitchFamily="34" charset="0"/>
              </a:rPr>
              <a:t>Predictive Analytics – Hands On Tutorials</a:t>
            </a:r>
            <a:endParaRPr lang="en-US" b="1" cap="small" dirty="0">
              <a:solidFill>
                <a:srgbClr val="CCCCCC">
                  <a:lumMod val="50000"/>
                </a:srgbClr>
              </a:solidFill>
              <a:latin typeface="Calibri" pitchFamily="34" charset="0"/>
              <a:cs typeface="Calibri" pitchFamily="34" charset="0"/>
            </a:endParaRPr>
          </a:p>
        </p:txBody>
      </p:sp>
      <p:sp>
        <p:nvSpPr>
          <p:cNvPr id="18" name="Oval 17"/>
          <p:cNvSpPr/>
          <p:nvPr/>
        </p:nvSpPr>
        <p:spPr bwMode="gray">
          <a:xfrm>
            <a:off x="400050" y="3044388"/>
            <a:ext cx="200025" cy="207169"/>
          </a:xfrm>
          <a:prstGeom prst="ellipse">
            <a:avLst/>
          </a:prstGeom>
          <a:solidFill>
            <a:schemeClr val="bg1"/>
          </a:solidFill>
          <a:ln w="190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19" name="Oval 18"/>
          <p:cNvSpPr/>
          <p:nvPr/>
        </p:nvSpPr>
        <p:spPr bwMode="gray">
          <a:xfrm>
            <a:off x="400050" y="5744164"/>
            <a:ext cx="200025" cy="207169"/>
          </a:xfrm>
          <a:prstGeom prst="ellipse">
            <a:avLst/>
          </a:prstGeom>
          <a:solidFill>
            <a:schemeClr val="bg1"/>
          </a:solidFill>
          <a:ln w="19050" algn="ctr">
            <a:solidFill>
              <a:schemeClr val="bg2"/>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38184607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1035"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solidFill>
          <a:ln w="6350" algn="ctr">
            <a:noFill/>
            <a:miter lim="800000"/>
            <a:headEnd/>
            <a:tailEnd/>
          </a:ln>
        </p:spPr>
        <p:txBody>
          <a:bodyPr vert="horz" wrap="none" lIns="0" tIns="0" rIns="0" bIns="0" rtlCol="0" anchor="ctr" anchorCtr="0">
            <a:noAutofit/>
          </a:bodyPr>
          <a:lstStyle/>
          <a:p>
            <a:pPr algn="ctr" fontAlgn="base">
              <a:spcBef>
                <a:spcPct val="0"/>
              </a:spcBef>
              <a:spcAft>
                <a:spcPct val="0"/>
              </a:spcAft>
              <a:buClr>
                <a:srgbClr val="F0AB00"/>
              </a:buClr>
              <a:buSzPct val="80000"/>
            </a:pPr>
            <a:endParaRPr kumimoji="0" lang="en-US" altLang="zh-HK" sz="1100" b="1" u="none" strike="noStrike" kern="0" cap="none" spc="0" normalizeH="0" noProof="0" dirty="0" smtClean="0">
              <a:ln>
                <a:noFill/>
              </a:ln>
              <a:effectLst/>
              <a:uLnTx/>
              <a:uFillTx/>
              <a:cs typeface="Arial"/>
              <a:sym typeface="Arial"/>
            </a:endParaRPr>
          </a:p>
        </p:txBody>
      </p:sp>
      <p:sp>
        <p:nvSpPr>
          <p:cNvPr id="8" name="Title 7"/>
          <p:cNvSpPr>
            <a:spLocks noGrp="1"/>
          </p:cNvSpPr>
          <p:nvPr>
            <p:ph type="title"/>
          </p:nvPr>
        </p:nvSpPr>
        <p:spPr>
          <a:xfrm>
            <a:off x="324000" y="324000"/>
            <a:ext cx="7513488" cy="756000"/>
          </a:xfrm>
        </p:spPr>
        <p:txBody>
          <a:bodyPr/>
          <a:lstStyle/>
          <a:p>
            <a:pPr fontAlgn="base">
              <a:spcBef>
                <a:spcPct val="50000"/>
              </a:spcBef>
              <a:spcAft>
                <a:spcPct val="0"/>
              </a:spcAft>
            </a:pPr>
            <a:r>
              <a:rPr lang="de-DE" sz="1800" dirty="0"/>
              <a:t>Introduction to Next Generation Business Intelligence with </a:t>
            </a:r>
            <a:r>
              <a:rPr lang="en-CA" sz="1800" dirty="0"/>
              <a:t>Automated Analytics Mode in SAP Predictive Analytics</a:t>
            </a:r>
            <a:r>
              <a:rPr lang="en-US" sz="1800" dirty="0" smtClean="0"/>
              <a:t/>
            </a:r>
            <a:br>
              <a:rPr lang="en-US" sz="1800" dirty="0" smtClean="0"/>
            </a:br>
            <a:r>
              <a:rPr lang="en-US" sz="1700" cap="small" dirty="0">
                <a:solidFill>
                  <a:srgbClr val="FFC000"/>
                </a:solidFill>
                <a:latin typeface="Calibri" pitchFamily="34" charset="0"/>
                <a:cs typeface="Calibri" pitchFamily="34" charset="0"/>
              </a:rPr>
              <a:t>Introducing </a:t>
            </a:r>
            <a:r>
              <a:rPr lang="en-US" sz="1700" cap="small" dirty="0" smtClean="0">
                <a:solidFill>
                  <a:srgbClr val="FFC000"/>
                </a:solidFill>
                <a:latin typeface="Calibri" pitchFamily="34" charset="0"/>
                <a:cs typeface="Calibri" pitchFamily="34" charset="0"/>
              </a:rPr>
              <a:t>Predictive Analytics</a:t>
            </a:r>
            <a:endParaRPr lang="en-US" sz="1700" cap="small" dirty="0">
              <a:solidFill>
                <a:srgbClr val="FFC000"/>
              </a:solidFill>
              <a:latin typeface="Calibri" pitchFamily="34" charset="0"/>
              <a:cs typeface="Calibri" pitchFamily="34" charset="0"/>
            </a:endParaRPr>
          </a:p>
        </p:txBody>
      </p:sp>
      <p:sp>
        <p:nvSpPr>
          <p:cNvPr id="7" name="TextBox 62"/>
          <p:cNvSpPr txBox="1">
            <a:spLocks noChangeArrowheads="1"/>
          </p:cNvSpPr>
          <p:nvPr/>
        </p:nvSpPr>
        <p:spPr bwMode="auto">
          <a:xfrm>
            <a:off x="0" y="1545230"/>
            <a:ext cx="9143999" cy="376037"/>
          </a:xfrm>
          <a:prstGeom prst="rect">
            <a:avLst/>
          </a:prstGeom>
          <a:noFill/>
          <a:ln w="9525">
            <a:noFill/>
            <a:miter lim="800000"/>
            <a:headEnd/>
            <a:tailEnd/>
          </a:ln>
        </p:spPr>
        <p:txBody>
          <a:bodyPr wrap="square" lIns="128561" tIns="64280" rIns="128561" bIns="64280">
            <a:spAutoFit/>
          </a:bodyPr>
          <a:lstStyle/>
          <a:p>
            <a:pPr algn="ctr"/>
            <a:r>
              <a:rPr lang="en-US" sz="1600" b="1" cap="small" dirty="0">
                <a:solidFill>
                  <a:schemeClr val="bg2">
                    <a:lumMod val="50000"/>
                  </a:schemeClr>
                </a:solidFill>
                <a:ea typeface="Arial Unicode MS" pitchFamily="34" charset="-128"/>
                <a:cs typeface="Calibri" pitchFamily="34" charset="0"/>
              </a:rPr>
              <a:t>Business Analytics User Personas</a:t>
            </a:r>
          </a:p>
        </p:txBody>
      </p:sp>
      <p:cxnSp>
        <p:nvCxnSpPr>
          <p:cNvPr id="9"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8"/>
          <a:stretch>
            <a:fillRect/>
          </a:stretch>
        </p:blipFill>
        <p:spPr>
          <a:xfrm>
            <a:off x="822482" y="2123540"/>
            <a:ext cx="7499033" cy="4170381"/>
          </a:xfrm>
          <a:prstGeom prst="rect">
            <a:avLst/>
          </a:prstGeom>
        </p:spPr>
      </p:pic>
    </p:spTree>
    <p:extLst>
      <p:ext uri="{BB962C8B-B14F-4D97-AF65-F5344CB8AC3E}">
        <p14:creationId xmlns:p14="http://schemas.microsoft.com/office/powerpoint/2010/main" val="38517016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7965"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solidFill>
          <a:ln w="6350" algn="ctr">
            <a:noFill/>
            <a:miter lim="800000"/>
            <a:headEnd/>
            <a:tailEnd/>
          </a:ln>
        </p:spPr>
        <p:txBody>
          <a:bodyPr vert="horz" wrap="none" lIns="0" tIns="0" rIns="0" bIns="0" rtlCol="0" anchor="ctr" anchorCtr="0">
            <a:noAutofit/>
          </a:bodyPr>
          <a:lstStyle/>
          <a:p>
            <a:pPr algn="ctr" fontAlgn="base">
              <a:spcBef>
                <a:spcPct val="0"/>
              </a:spcBef>
              <a:spcAft>
                <a:spcPct val="0"/>
              </a:spcAft>
              <a:buClr>
                <a:srgbClr val="F0AB00"/>
              </a:buClr>
              <a:buSzPct val="80000"/>
            </a:pPr>
            <a:endParaRPr kumimoji="0" lang="en-US" altLang="zh-HK" sz="1100" b="1" u="none" strike="noStrike" kern="0" cap="none" spc="0" normalizeH="0" noProof="0" dirty="0" smtClean="0">
              <a:ln>
                <a:noFill/>
              </a:ln>
              <a:effectLst/>
              <a:uLnTx/>
              <a:uFillTx/>
              <a:cs typeface="Arial"/>
              <a:sym typeface="Arial"/>
            </a:endParaRPr>
          </a:p>
        </p:txBody>
      </p:sp>
      <p:sp>
        <p:nvSpPr>
          <p:cNvPr id="8" name="Title 7"/>
          <p:cNvSpPr>
            <a:spLocks noGrp="1"/>
          </p:cNvSpPr>
          <p:nvPr>
            <p:ph type="title"/>
          </p:nvPr>
        </p:nvSpPr>
        <p:spPr>
          <a:xfrm>
            <a:off x="324000" y="324000"/>
            <a:ext cx="7513488" cy="756000"/>
          </a:xfrm>
        </p:spPr>
        <p:txBody>
          <a:bodyPr/>
          <a:lstStyle/>
          <a:p>
            <a:pPr fontAlgn="base">
              <a:spcBef>
                <a:spcPct val="50000"/>
              </a:spcBef>
              <a:spcAft>
                <a:spcPct val="0"/>
              </a:spcAft>
            </a:pPr>
            <a:r>
              <a:rPr lang="de-DE" sz="1800" dirty="0"/>
              <a:t>Introduction to Next Generation Business Intelligence with </a:t>
            </a:r>
            <a:r>
              <a:rPr lang="en-CA" sz="1800" dirty="0"/>
              <a:t>Automated Analytics Mode in SAP Predictive Analytics</a:t>
            </a:r>
            <a:r>
              <a:rPr lang="en-US" sz="1800" dirty="0" smtClean="0"/>
              <a:t/>
            </a:r>
            <a:br>
              <a:rPr lang="en-US" sz="1800" dirty="0" smtClean="0"/>
            </a:br>
            <a:r>
              <a:rPr lang="en-US" sz="1700" cap="small" dirty="0">
                <a:solidFill>
                  <a:srgbClr val="FFC000"/>
                </a:solidFill>
                <a:latin typeface="Calibri" pitchFamily="34" charset="0"/>
                <a:cs typeface="Calibri" pitchFamily="34" charset="0"/>
              </a:rPr>
              <a:t>Introducing </a:t>
            </a:r>
            <a:r>
              <a:rPr lang="en-US" sz="1700" cap="small" dirty="0" smtClean="0">
                <a:solidFill>
                  <a:srgbClr val="FFC000"/>
                </a:solidFill>
                <a:latin typeface="Calibri" pitchFamily="34" charset="0"/>
                <a:cs typeface="Calibri" pitchFamily="34" charset="0"/>
              </a:rPr>
              <a:t>Predictive Analytics</a:t>
            </a:r>
            <a:endParaRPr lang="en-US" sz="1700" cap="small" dirty="0">
              <a:solidFill>
                <a:srgbClr val="FFC000"/>
              </a:solidFill>
              <a:latin typeface="Calibri" pitchFamily="34" charset="0"/>
              <a:cs typeface="Calibri" pitchFamily="34" charset="0"/>
            </a:endParaRPr>
          </a:p>
        </p:txBody>
      </p:sp>
      <p:sp>
        <p:nvSpPr>
          <p:cNvPr id="7" name="TextBox 62"/>
          <p:cNvSpPr txBox="1">
            <a:spLocks noChangeArrowheads="1"/>
          </p:cNvSpPr>
          <p:nvPr/>
        </p:nvSpPr>
        <p:spPr bwMode="auto">
          <a:xfrm>
            <a:off x="0" y="1545230"/>
            <a:ext cx="9143999" cy="376037"/>
          </a:xfrm>
          <a:prstGeom prst="rect">
            <a:avLst/>
          </a:prstGeom>
          <a:noFill/>
          <a:ln w="9525">
            <a:noFill/>
            <a:miter lim="800000"/>
            <a:headEnd/>
            <a:tailEnd/>
          </a:ln>
        </p:spPr>
        <p:txBody>
          <a:bodyPr wrap="square" lIns="128561" tIns="64280" rIns="128561" bIns="64280">
            <a:spAutoFit/>
          </a:bodyPr>
          <a:lstStyle/>
          <a:p>
            <a:pPr algn="ctr"/>
            <a:r>
              <a:rPr lang="en-US" sz="1600" b="1" cap="small" dirty="0">
                <a:solidFill>
                  <a:schemeClr val="bg2">
                    <a:lumMod val="50000"/>
                  </a:schemeClr>
                </a:solidFill>
                <a:ea typeface="Arial Unicode MS" pitchFamily="34" charset="-128"/>
                <a:cs typeface="Calibri" pitchFamily="34" charset="0"/>
              </a:rPr>
              <a:t>Bringing Advanced Analytics to a Wider Audience</a:t>
            </a:r>
          </a:p>
        </p:txBody>
      </p:sp>
      <p:cxnSp>
        <p:nvCxnSpPr>
          <p:cNvPr id="9"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793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2348" y="2034440"/>
            <a:ext cx="7919302" cy="4262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0382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2059"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solidFill>
          <a:ln w="6350" algn="ctr">
            <a:noFill/>
            <a:miter lim="800000"/>
            <a:headEnd/>
            <a:tailEnd/>
          </a:ln>
        </p:spPr>
        <p:txBody>
          <a:bodyPr vert="horz" wrap="none" lIns="0" tIns="0" rIns="0" bIns="0" rtlCol="0" anchor="ctr" anchorCtr="0">
            <a:noAutofit/>
          </a:bodyPr>
          <a:lstStyle/>
          <a:p>
            <a:pPr algn="ctr" fontAlgn="base">
              <a:spcBef>
                <a:spcPct val="0"/>
              </a:spcBef>
              <a:spcAft>
                <a:spcPct val="0"/>
              </a:spcAft>
              <a:buClr>
                <a:srgbClr val="F0AB00"/>
              </a:buClr>
              <a:buSzPct val="80000"/>
            </a:pPr>
            <a:endParaRPr kumimoji="0" lang="en-US" altLang="zh-HK" sz="1100" b="1" u="none" strike="noStrike" kern="0" cap="none" spc="0" normalizeH="0" noProof="0" dirty="0" smtClean="0">
              <a:ln>
                <a:noFill/>
              </a:ln>
              <a:effectLst/>
              <a:uLnTx/>
              <a:uFillTx/>
              <a:cs typeface="Arial"/>
              <a:sym typeface="Arial"/>
            </a:endParaRPr>
          </a:p>
        </p:txBody>
      </p:sp>
      <p:sp>
        <p:nvSpPr>
          <p:cNvPr id="8" name="Title 7"/>
          <p:cNvSpPr>
            <a:spLocks noGrp="1"/>
          </p:cNvSpPr>
          <p:nvPr>
            <p:ph type="title"/>
          </p:nvPr>
        </p:nvSpPr>
        <p:spPr>
          <a:xfrm>
            <a:off x="324000" y="324000"/>
            <a:ext cx="7513488" cy="756000"/>
          </a:xfrm>
        </p:spPr>
        <p:txBody>
          <a:bodyPr/>
          <a:lstStyle/>
          <a:p>
            <a:pPr fontAlgn="base">
              <a:spcBef>
                <a:spcPct val="50000"/>
              </a:spcBef>
              <a:spcAft>
                <a:spcPct val="0"/>
              </a:spcAft>
            </a:pPr>
            <a:r>
              <a:rPr lang="de-DE" sz="1800" dirty="0"/>
              <a:t>Introduction to Next Generation Business Intelligence with </a:t>
            </a:r>
            <a:r>
              <a:rPr lang="en-CA" sz="1800" dirty="0"/>
              <a:t>Automated Analytics Mode in SAP Predictive Analytics</a:t>
            </a:r>
            <a:r>
              <a:rPr lang="en-US" sz="1800" dirty="0" smtClean="0"/>
              <a:t/>
            </a:r>
            <a:br>
              <a:rPr lang="en-US" sz="1800" dirty="0" smtClean="0"/>
            </a:br>
            <a:r>
              <a:rPr lang="en-US" sz="1700" cap="small" dirty="0">
                <a:solidFill>
                  <a:srgbClr val="FFC000"/>
                </a:solidFill>
                <a:latin typeface="Calibri" pitchFamily="34" charset="0"/>
                <a:cs typeface="Calibri" pitchFamily="34" charset="0"/>
              </a:rPr>
              <a:t>Introducing </a:t>
            </a:r>
            <a:r>
              <a:rPr lang="en-US" sz="1700" cap="small" dirty="0" smtClean="0">
                <a:solidFill>
                  <a:srgbClr val="FFC000"/>
                </a:solidFill>
                <a:latin typeface="Calibri" pitchFamily="34" charset="0"/>
                <a:cs typeface="Calibri" pitchFamily="34" charset="0"/>
              </a:rPr>
              <a:t>Predictive Analytics</a:t>
            </a:r>
            <a:endParaRPr lang="en-US" sz="1700" cap="small" dirty="0">
              <a:solidFill>
                <a:srgbClr val="FFC000"/>
              </a:solidFill>
              <a:latin typeface="Calibri" pitchFamily="34" charset="0"/>
              <a:cs typeface="Calibri" pitchFamily="34" charset="0"/>
            </a:endParaRPr>
          </a:p>
        </p:txBody>
      </p:sp>
      <p:sp>
        <p:nvSpPr>
          <p:cNvPr id="7" name="TextBox 62"/>
          <p:cNvSpPr txBox="1">
            <a:spLocks noChangeArrowheads="1"/>
          </p:cNvSpPr>
          <p:nvPr/>
        </p:nvSpPr>
        <p:spPr bwMode="auto">
          <a:xfrm>
            <a:off x="0" y="1545230"/>
            <a:ext cx="9143999" cy="376037"/>
          </a:xfrm>
          <a:prstGeom prst="rect">
            <a:avLst/>
          </a:prstGeom>
          <a:noFill/>
          <a:ln w="9525">
            <a:noFill/>
            <a:miter lim="800000"/>
            <a:headEnd/>
            <a:tailEnd/>
          </a:ln>
        </p:spPr>
        <p:txBody>
          <a:bodyPr wrap="square" lIns="128561" tIns="64280" rIns="128561" bIns="64280">
            <a:spAutoFit/>
          </a:bodyPr>
          <a:lstStyle/>
          <a:p>
            <a:pPr algn="ctr"/>
            <a:r>
              <a:rPr lang="en-US" sz="1600" b="1" cap="small" dirty="0">
                <a:solidFill>
                  <a:schemeClr val="bg2">
                    <a:lumMod val="50000"/>
                  </a:schemeClr>
                </a:solidFill>
                <a:ea typeface="Arial Unicode MS" pitchFamily="34" charset="-128"/>
                <a:cs typeface="Calibri" pitchFamily="34" charset="0"/>
              </a:rPr>
              <a:t>Visual Analytics</a:t>
            </a:r>
          </a:p>
        </p:txBody>
      </p:sp>
      <p:cxnSp>
        <p:nvCxnSpPr>
          <p:cNvPr id="9"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rotWithShape="1">
          <a:blip r:embed="rId8"/>
          <a:srcRect t="3654" b="5592"/>
          <a:stretch/>
        </p:blipFill>
        <p:spPr>
          <a:xfrm>
            <a:off x="466288" y="2081080"/>
            <a:ext cx="8211421" cy="4369748"/>
          </a:xfrm>
          <a:prstGeom prst="rect">
            <a:avLst/>
          </a:prstGeom>
        </p:spPr>
      </p:pic>
    </p:spTree>
    <p:extLst>
      <p:ext uri="{BB962C8B-B14F-4D97-AF65-F5344CB8AC3E}">
        <p14:creationId xmlns:p14="http://schemas.microsoft.com/office/powerpoint/2010/main" val="22791706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108643831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308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solidFill>
          <a:ln w="6350" algn="ctr">
            <a:noFill/>
            <a:miter lim="800000"/>
            <a:headEnd/>
            <a:tailEnd/>
          </a:ln>
        </p:spPr>
        <p:txBody>
          <a:bodyPr vert="horz" wrap="none" lIns="0" tIns="0" rIns="0" bIns="0" rtlCol="0" anchor="ctr" anchorCtr="0">
            <a:noAutofit/>
          </a:bodyPr>
          <a:lstStyle/>
          <a:p>
            <a:pPr algn="ctr" fontAlgn="base">
              <a:spcBef>
                <a:spcPct val="0"/>
              </a:spcBef>
              <a:spcAft>
                <a:spcPct val="0"/>
              </a:spcAft>
              <a:buClr>
                <a:srgbClr val="F0AB00"/>
              </a:buClr>
              <a:buSzPct val="80000"/>
            </a:pPr>
            <a:endParaRPr kumimoji="0" lang="en-US" altLang="zh-HK" sz="1100" b="1" u="none" strike="noStrike" kern="0" cap="none" spc="0" normalizeH="0" noProof="0" dirty="0" smtClean="0">
              <a:ln>
                <a:noFill/>
              </a:ln>
              <a:effectLst/>
              <a:uLnTx/>
              <a:uFillTx/>
              <a:cs typeface="Arial"/>
              <a:sym typeface="Arial"/>
            </a:endParaRPr>
          </a:p>
        </p:txBody>
      </p:sp>
      <p:sp>
        <p:nvSpPr>
          <p:cNvPr id="8" name="Title 7"/>
          <p:cNvSpPr>
            <a:spLocks noGrp="1"/>
          </p:cNvSpPr>
          <p:nvPr>
            <p:ph type="title"/>
          </p:nvPr>
        </p:nvSpPr>
        <p:spPr>
          <a:xfrm>
            <a:off x="324000" y="324000"/>
            <a:ext cx="8068160" cy="756000"/>
          </a:xfrm>
        </p:spPr>
        <p:txBody>
          <a:bodyPr/>
          <a:lstStyle/>
          <a:p>
            <a:pPr fontAlgn="base">
              <a:spcBef>
                <a:spcPct val="50000"/>
              </a:spcBef>
              <a:spcAft>
                <a:spcPct val="0"/>
              </a:spcAft>
            </a:pPr>
            <a:r>
              <a:rPr lang="de-DE" sz="1800" dirty="0"/>
              <a:t>Introduction to Next Generation Business Intelligence with </a:t>
            </a:r>
            <a:r>
              <a:rPr lang="en-CA" sz="1800" dirty="0"/>
              <a:t>Automated Analytics Mode in SAP Predictive Analytics</a:t>
            </a:r>
            <a:r>
              <a:rPr lang="en-US" sz="1800" dirty="0" smtClean="0"/>
              <a:t/>
            </a:r>
            <a:br>
              <a:rPr lang="en-US" sz="1800" dirty="0" smtClean="0"/>
            </a:br>
            <a:r>
              <a:rPr lang="en-US" sz="1700" cap="small" dirty="0">
                <a:solidFill>
                  <a:srgbClr val="FFC000"/>
                </a:solidFill>
                <a:latin typeface="Calibri" pitchFamily="34" charset="0"/>
                <a:cs typeface="Calibri" pitchFamily="34" charset="0"/>
              </a:rPr>
              <a:t>Introducing </a:t>
            </a:r>
            <a:r>
              <a:rPr lang="en-US" sz="1700" cap="small" dirty="0" smtClean="0">
                <a:solidFill>
                  <a:srgbClr val="FFC000"/>
                </a:solidFill>
                <a:latin typeface="Calibri" pitchFamily="34" charset="0"/>
                <a:cs typeface="Calibri" pitchFamily="34" charset="0"/>
              </a:rPr>
              <a:t>Predictive Analytics</a:t>
            </a:r>
            <a:endParaRPr lang="en-US" sz="1700" cap="small" dirty="0">
              <a:solidFill>
                <a:srgbClr val="FFC000"/>
              </a:solidFill>
              <a:latin typeface="Calibri" pitchFamily="34" charset="0"/>
              <a:cs typeface="Calibri" pitchFamily="34" charset="0"/>
            </a:endParaRPr>
          </a:p>
        </p:txBody>
      </p:sp>
      <p:sp>
        <p:nvSpPr>
          <p:cNvPr id="7" name="TextBox 62"/>
          <p:cNvSpPr txBox="1">
            <a:spLocks noChangeArrowheads="1"/>
          </p:cNvSpPr>
          <p:nvPr/>
        </p:nvSpPr>
        <p:spPr bwMode="auto">
          <a:xfrm>
            <a:off x="281874" y="1357710"/>
            <a:ext cx="8862126" cy="376037"/>
          </a:xfrm>
          <a:prstGeom prst="rect">
            <a:avLst/>
          </a:prstGeom>
          <a:noFill/>
          <a:ln w="9525">
            <a:noFill/>
            <a:miter lim="800000"/>
            <a:headEnd/>
            <a:tailEnd/>
          </a:ln>
        </p:spPr>
        <p:txBody>
          <a:bodyPr wrap="square" lIns="128561" tIns="64280" rIns="128561" bIns="64280">
            <a:spAutoFit/>
          </a:bodyPr>
          <a:lstStyle/>
          <a:p>
            <a:pPr algn="ctr"/>
            <a:r>
              <a:rPr lang="en-US" sz="1600" b="1" cap="small" dirty="0" smtClean="0">
                <a:solidFill>
                  <a:schemeClr val="bg2">
                    <a:lumMod val="50000"/>
                  </a:schemeClr>
                </a:solidFill>
                <a:latin typeface="+mj-lt"/>
                <a:ea typeface="Arial Unicode MS" pitchFamily="34" charset="-128"/>
                <a:cs typeface="Calibri" pitchFamily="34" charset="0"/>
              </a:rPr>
              <a:t>Introducing Predictive Analytics (Automated Mode) – formerly </a:t>
            </a:r>
            <a:r>
              <a:rPr lang="en-US" sz="1600" b="1" cap="small" dirty="0" err="1" smtClean="0">
                <a:solidFill>
                  <a:schemeClr val="bg2">
                    <a:lumMod val="50000"/>
                  </a:schemeClr>
                </a:solidFill>
                <a:latin typeface="+mj-lt"/>
                <a:ea typeface="Arial Unicode MS" pitchFamily="34" charset="-128"/>
                <a:cs typeface="Calibri" pitchFamily="34" charset="0"/>
              </a:rPr>
              <a:t>InfiniteInsight</a:t>
            </a:r>
            <a:endParaRPr lang="en-US" sz="1600" b="1" cap="small" dirty="0">
              <a:solidFill>
                <a:schemeClr val="bg2">
                  <a:lumMod val="50000"/>
                </a:schemeClr>
              </a:solidFill>
              <a:latin typeface="+mj-lt"/>
              <a:ea typeface="Arial Unicode MS" pitchFamily="34" charset="-128"/>
              <a:cs typeface="Calibri" pitchFamily="34" charset="0"/>
            </a:endParaRPr>
          </a:p>
        </p:txBody>
      </p:sp>
      <p:cxnSp>
        <p:nvCxnSpPr>
          <p:cNvPr id="9"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3" name="Textfeld 7"/>
          <p:cNvSpPr txBox="1"/>
          <p:nvPr/>
        </p:nvSpPr>
        <p:spPr bwMode="auto">
          <a:xfrm>
            <a:off x="4038600" y="2345968"/>
            <a:ext cx="4735902" cy="3902431"/>
          </a:xfrm>
          <a:prstGeom prst="rect">
            <a:avLst/>
          </a:prstGeom>
          <a:solidFill>
            <a:schemeClr val="accent1">
              <a:alpha val="0"/>
            </a:schemeClr>
          </a:solidFill>
          <a:ln w="19050" cap="flat" cmpd="sng" algn="ctr">
            <a:noFill/>
            <a:prstDash val="solid"/>
            <a:round/>
            <a:headEnd type="none" w="med" len="med"/>
            <a:tailEnd type="triangle" w="sm" len="lg"/>
          </a:ln>
          <a:effectLst/>
        </p:spPr>
        <p:txBody>
          <a:bodyPr lIns="89985" tIns="46792" rIns="89985" bIns="46792"/>
          <a:lstStyle/>
          <a:p>
            <a:pPr lvl="0" defTabSz="776157">
              <a:spcAft>
                <a:spcPts val="300"/>
              </a:spcAft>
              <a:buClr>
                <a:srgbClr val="F0AB00"/>
              </a:buClr>
              <a:buFont typeface="Wingdings" pitchFamily="2" charset="2"/>
              <a:buChar char="§"/>
            </a:pPr>
            <a:r>
              <a:rPr lang="en-US" sz="1400" dirty="0" smtClean="0">
                <a:solidFill>
                  <a:srgbClr val="CCCCCC">
                    <a:lumMod val="50000"/>
                  </a:srgbClr>
                </a:solidFill>
                <a:ea typeface="Arial Unicode MS" pitchFamily="34" charset="-128"/>
                <a:cs typeface="Calibri" pitchFamily="34" charset="0"/>
              </a:rPr>
              <a:t> Predictive Analytics</a:t>
            </a:r>
          </a:p>
          <a:p>
            <a:pPr lvl="1" defTabSz="776157">
              <a:spcAft>
                <a:spcPts val="300"/>
              </a:spcAft>
              <a:buClr>
                <a:srgbClr val="F0AB00"/>
              </a:buClr>
              <a:buFont typeface="Wingdings" pitchFamily="2" charset="2"/>
              <a:buChar char="§"/>
            </a:pPr>
            <a:r>
              <a:rPr lang="en-US" sz="1400" dirty="0" smtClean="0">
                <a:solidFill>
                  <a:srgbClr val="CCCCCC">
                    <a:lumMod val="50000"/>
                  </a:srgbClr>
                </a:solidFill>
                <a:ea typeface="Arial Unicode MS" pitchFamily="34" charset="-128"/>
              </a:rPr>
              <a:t> formerly KXEN InfiniteInsight, joined SAP in 2013 </a:t>
            </a:r>
          </a:p>
          <a:p>
            <a:pPr lvl="1" defTabSz="776157">
              <a:spcAft>
                <a:spcPts val="300"/>
              </a:spcAft>
              <a:buClr>
                <a:srgbClr val="F0AB00"/>
              </a:buClr>
              <a:buFont typeface="Wingdings" pitchFamily="2" charset="2"/>
              <a:buChar char="§"/>
            </a:pPr>
            <a:r>
              <a:rPr lang="en-US" sz="1400" dirty="0" smtClean="0">
                <a:solidFill>
                  <a:schemeClr val="bg2">
                    <a:lumMod val="50000"/>
                  </a:schemeClr>
                </a:solidFill>
                <a:ea typeface="Arial Unicode MS" pitchFamily="34" charset="-128"/>
                <a:cs typeface="Calibri" pitchFamily="34" charset="0"/>
              </a:rPr>
              <a:t> uses very specific methods to address a set of    </a:t>
            </a:r>
            <a:br>
              <a:rPr lang="en-US" sz="1400" dirty="0" smtClean="0">
                <a:solidFill>
                  <a:schemeClr val="bg2">
                    <a:lumMod val="50000"/>
                  </a:schemeClr>
                </a:solidFill>
                <a:ea typeface="Arial Unicode MS" pitchFamily="34" charset="-128"/>
                <a:cs typeface="Calibri" pitchFamily="34" charset="0"/>
              </a:rPr>
            </a:br>
            <a:r>
              <a:rPr lang="en-US" sz="1400" dirty="0" smtClean="0">
                <a:solidFill>
                  <a:schemeClr val="bg2">
                    <a:lumMod val="50000"/>
                  </a:schemeClr>
                </a:solidFill>
                <a:ea typeface="Arial Unicode MS" pitchFamily="34" charset="-128"/>
                <a:cs typeface="Calibri" pitchFamily="34" charset="0"/>
              </a:rPr>
              <a:t>   well defined problems, often related to Specific </a:t>
            </a:r>
            <a:br>
              <a:rPr lang="en-US" sz="1400" dirty="0" smtClean="0">
                <a:solidFill>
                  <a:schemeClr val="bg2">
                    <a:lumMod val="50000"/>
                  </a:schemeClr>
                </a:solidFill>
                <a:ea typeface="Arial Unicode MS" pitchFamily="34" charset="-128"/>
                <a:cs typeface="Calibri" pitchFamily="34" charset="0"/>
              </a:rPr>
            </a:br>
            <a:r>
              <a:rPr lang="en-US" sz="1400" dirty="0" smtClean="0">
                <a:solidFill>
                  <a:schemeClr val="bg2">
                    <a:lumMod val="50000"/>
                  </a:schemeClr>
                </a:solidFill>
                <a:ea typeface="Arial Unicode MS" pitchFamily="34" charset="-128"/>
                <a:cs typeface="Calibri" pitchFamily="34" charset="0"/>
              </a:rPr>
              <a:t>   Industries or Lines of Business.</a:t>
            </a:r>
          </a:p>
          <a:p>
            <a:pPr lvl="1" defTabSz="776157">
              <a:spcAft>
                <a:spcPts val="300"/>
              </a:spcAft>
              <a:buClr>
                <a:schemeClr val="accent1"/>
              </a:buClr>
              <a:buFont typeface="Wingdings" pitchFamily="2" charset="2"/>
              <a:buChar char="§"/>
            </a:pPr>
            <a:r>
              <a:rPr lang="en-US" sz="1400" dirty="0" smtClean="0">
                <a:solidFill>
                  <a:schemeClr val="bg2">
                    <a:lumMod val="50000"/>
                  </a:schemeClr>
                </a:solidFill>
                <a:ea typeface="Arial Unicode MS" pitchFamily="34" charset="-128"/>
                <a:cs typeface="Calibri" pitchFamily="34" charset="0"/>
              </a:rPr>
              <a:t> In </a:t>
            </a:r>
            <a:r>
              <a:rPr lang="en-US" sz="1400" dirty="0">
                <a:solidFill>
                  <a:schemeClr val="bg2">
                    <a:lumMod val="50000"/>
                  </a:schemeClr>
                </a:solidFill>
                <a:ea typeface="Arial Unicode MS" pitchFamily="34" charset="-128"/>
                <a:cs typeface="Calibri" pitchFamily="34" charset="0"/>
              </a:rPr>
              <a:t>2015 SAP Predictive Analysis and SAP </a:t>
            </a:r>
            <a:r>
              <a:rPr lang="en-US" sz="1400" dirty="0" smtClean="0">
                <a:solidFill>
                  <a:schemeClr val="bg2">
                    <a:lumMod val="50000"/>
                  </a:schemeClr>
                </a:solidFill>
                <a:ea typeface="Arial Unicode MS" pitchFamily="34" charset="-128"/>
                <a:cs typeface="Calibri" pitchFamily="34" charset="0"/>
              </a:rPr>
              <a:t/>
            </a:r>
            <a:br>
              <a:rPr lang="en-US" sz="1400" dirty="0" smtClean="0">
                <a:solidFill>
                  <a:schemeClr val="bg2">
                    <a:lumMod val="50000"/>
                  </a:schemeClr>
                </a:solidFill>
                <a:ea typeface="Arial Unicode MS" pitchFamily="34" charset="-128"/>
                <a:cs typeface="Calibri" pitchFamily="34" charset="0"/>
              </a:rPr>
            </a:br>
            <a:r>
              <a:rPr lang="en-US" sz="1400" dirty="0" smtClean="0">
                <a:solidFill>
                  <a:schemeClr val="bg2">
                    <a:lumMod val="50000"/>
                  </a:schemeClr>
                </a:solidFill>
                <a:ea typeface="Arial Unicode MS" pitchFamily="34" charset="-128"/>
                <a:cs typeface="Calibri" pitchFamily="34" charset="0"/>
              </a:rPr>
              <a:t>   </a:t>
            </a:r>
            <a:r>
              <a:rPr lang="en-US" sz="1400" dirty="0" err="1" smtClean="0">
                <a:solidFill>
                  <a:schemeClr val="bg2">
                    <a:lumMod val="50000"/>
                  </a:schemeClr>
                </a:solidFill>
                <a:ea typeface="Arial Unicode MS" pitchFamily="34" charset="-128"/>
                <a:cs typeface="Calibri" pitchFamily="34" charset="0"/>
              </a:rPr>
              <a:t>InfiniteInsight</a:t>
            </a:r>
            <a:r>
              <a:rPr lang="en-US" sz="1400" dirty="0" smtClean="0">
                <a:solidFill>
                  <a:schemeClr val="bg2">
                    <a:lumMod val="50000"/>
                  </a:schemeClr>
                </a:solidFill>
                <a:ea typeface="Arial Unicode MS" pitchFamily="34" charset="-128"/>
                <a:cs typeface="Calibri" pitchFamily="34" charset="0"/>
              </a:rPr>
              <a:t> </a:t>
            </a:r>
            <a:r>
              <a:rPr lang="en-US" sz="1400" dirty="0">
                <a:solidFill>
                  <a:schemeClr val="bg2">
                    <a:lumMod val="50000"/>
                  </a:schemeClr>
                </a:solidFill>
                <a:ea typeface="Arial Unicode MS" pitchFamily="34" charset="-128"/>
                <a:cs typeface="Calibri" pitchFamily="34" charset="0"/>
              </a:rPr>
              <a:t>solutions were combined to create </a:t>
            </a:r>
            <a:r>
              <a:rPr lang="en-US" sz="1400" dirty="0" smtClean="0">
                <a:solidFill>
                  <a:schemeClr val="bg2">
                    <a:lumMod val="50000"/>
                  </a:schemeClr>
                </a:solidFill>
                <a:ea typeface="Arial Unicode MS" pitchFamily="34" charset="-128"/>
                <a:cs typeface="Calibri" pitchFamily="34" charset="0"/>
              </a:rPr>
              <a:t/>
            </a:r>
            <a:br>
              <a:rPr lang="en-US" sz="1400" dirty="0" smtClean="0">
                <a:solidFill>
                  <a:schemeClr val="bg2">
                    <a:lumMod val="50000"/>
                  </a:schemeClr>
                </a:solidFill>
                <a:ea typeface="Arial Unicode MS" pitchFamily="34" charset="-128"/>
                <a:cs typeface="Calibri" pitchFamily="34" charset="0"/>
              </a:rPr>
            </a:br>
            <a:r>
              <a:rPr lang="en-US" sz="1400" dirty="0" smtClean="0">
                <a:solidFill>
                  <a:schemeClr val="bg2">
                    <a:lumMod val="50000"/>
                  </a:schemeClr>
                </a:solidFill>
                <a:ea typeface="Arial Unicode MS" pitchFamily="34" charset="-128"/>
                <a:cs typeface="Calibri" pitchFamily="34" charset="0"/>
              </a:rPr>
              <a:t>   SAP </a:t>
            </a:r>
            <a:r>
              <a:rPr lang="en-US" sz="1400" dirty="0">
                <a:solidFill>
                  <a:schemeClr val="bg2">
                    <a:lumMod val="50000"/>
                  </a:schemeClr>
                </a:solidFill>
                <a:ea typeface="Arial Unicode MS" pitchFamily="34" charset="-128"/>
                <a:cs typeface="Calibri" pitchFamily="34" charset="0"/>
              </a:rPr>
              <a:t>Predictive </a:t>
            </a:r>
            <a:r>
              <a:rPr lang="en-US" sz="1400" dirty="0" smtClean="0">
                <a:solidFill>
                  <a:schemeClr val="bg2">
                    <a:lumMod val="50000"/>
                  </a:schemeClr>
                </a:solidFill>
                <a:ea typeface="Arial Unicode MS" pitchFamily="34" charset="-128"/>
                <a:cs typeface="Calibri" pitchFamily="34" charset="0"/>
              </a:rPr>
              <a:t>Analytics</a:t>
            </a:r>
          </a:p>
          <a:p>
            <a:pPr defTabSz="776157">
              <a:spcAft>
                <a:spcPts val="300"/>
              </a:spcAft>
              <a:buClr>
                <a:schemeClr val="accent1"/>
              </a:buClr>
              <a:buFont typeface="Wingdings" pitchFamily="2" charset="2"/>
              <a:buChar char="§"/>
            </a:pPr>
            <a:endParaRPr lang="en-US" sz="1400" dirty="0">
              <a:solidFill>
                <a:schemeClr val="bg2">
                  <a:lumMod val="50000"/>
                </a:schemeClr>
              </a:solidFill>
              <a:ea typeface="Arial Unicode MS" pitchFamily="34" charset="-128"/>
              <a:cs typeface="Calibri" pitchFamily="34" charset="0"/>
            </a:endParaRPr>
          </a:p>
          <a:p>
            <a:pPr defTabSz="776157">
              <a:spcAft>
                <a:spcPts val="300"/>
              </a:spcAft>
              <a:buClr>
                <a:schemeClr val="accent1"/>
              </a:buClr>
              <a:buFont typeface="Wingdings" pitchFamily="2" charset="2"/>
              <a:buChar char="§"/>
            </a:pPr>
            <a:r>
              <a:rPr lang="en-US" sz="1400" dirty="0" smtClean="0">
                <a:solidFill>
                  <a:schemeClr val="bg2">
                    <a:lumMod val="50000"/>
                  </a:schemeClr>
                </a:solidFill>
                <a:ea typeface="Arial Unicode MS" pitchFamily="34" charset="-128"/>
                <a:cs typeface="Calibri" pitchFamily="34" charset="0"/>
              </a:rPr>
              <a:t> Predictive Analytics (Automated Mode) consists of the following modules</a:t>
            </a:r>
          </a:p>
          <a:p>
            <a:pPr lvl="1" defTabSz="776157">
              <a:spcAft>
                <a:spcPts val="300"/>
              </a:spcAft>
              <a:buClr>
                <a:schemeClr val="accent1"/>
              </a:buClr>
              <a:buFont typeface="Wingdings" pitchFamily="2" charset="2"/>
              <a:buChar char="§"/>
            </a:pPr>
            <a:r>
              <a:rPr lang="en-US" sz="1400" dirty="0" smtClean="0">
                <a:solidFill>
                  <a:schemeClr val="bg2">
                    <a:lumMod val="50000"/>
                  </a:schemeClr>
                </a:solidFill>
                <a:ea typeface="Arial Unicode MS" pitchFamily="34" charset="-128"/>
                <a:cs typeface="Calibri" pitchFamily="34" charset="0"/>
              </a:rPr>
              <a:t> Classification/Regression</a:t>
            </a:r>
          </a:p>
          <a:p>
            <a:pPr lvl="1" defTabSz="776157">
              <a:spcAft>
                <a:spcPts val="300"/>
              </a:spcAft>
              <a:buClr>
                <a:schemeClr val="accent1"/>
              </a:buClr>
              <a:buFont typeface="Wingdings" pitchFamily="2" charset="2"/>
              <a:buChar char="§"/>
            </a:pPr>
            <a:r>
              <a:rPr lang="en-US" sz="1400" dirty="0" smtClean="0">
                <a:solidFill>
                  <a:schemeClr val="bg2">
                    <a:lumMod val="50000"/>
                  </a:schemeClr>
                </a:solidFill>
                <a:ea typeface="Arial Unicode MS" pitchFamily="34" charset="-128"/>
                <a:cs typeface="Calibri" pitchFamily="34" charset="0"/>
              </a:rPr>
              <a:t> Clustering</a:t>
            </a:r>
          </a:p>
          <a:p>
            <a:pPr lvl="1" defTabSz="776157">
              <a:spcAft>
                <a:spcPts val="300"/>
              </a:spcAft>
              <a:buClr>
                <a:schemeClr val="accent1"/>
              </a:buClr>
              <a:buFont typeface="Wingdings" pitchFamily="2" charset="2"/>
              <a:buChar char="§"/>
            </a:pPr>
            <a:r>
              <a:rPr lang="en-US" sz="1400" dirty="0" smtClean="0">
                <a:solidFill>
                  <a:schemeClr val="bg2">
                    <a:lumMod val="50000"/>
                  </a:schemeClr>
                </a:solidFill>
                <a:ea typeface="Arial Unicode MS" pitchFamily="34" charset="-128"/>
                <a:cs typeface="Calibri" pitchFamily="34" charset="0"/>
              </a:rPr>
              <a:t> Time Series Analytics</a:t>
            </a:r>
          </a:p>
          <a:p>
            <a:pPr lvl="1" defTabSz="776157">
              <a:spcAft>
                <a:spcPts val="300"/>
              </a:spcAft>
              <a:buClr>
                <a:schemeClr val="accent1"/>
              </a:buClr>
              <a:buFont typeface="Wingdings" pitchFamily="2" charset="2"/>
              <a:buChar char="§"/>
            </a:pPr>
            <a:r>
              <a:rPr lang="en-US" sz="1400" dirty="0" smtClean="0">
                <a:solidFill>
                  <a:schemeClr val="bg2">
                    <a:lumMod val="50000"/>
                  </a:schemeClr>
                </a:solidFill>
                <a:ea typeface="Arial Unicode MS" pitchFamily="34" charset="-128"/>
                <a:cs typeface="Calibri" pitchFamily="34" charset="0"/>
              </a:rPr>
              <a:t> Association Rules</a:t>
            </a:r>
          </a:p>
          <a:p>
            <a:pPr lvl="1" defTabSz="776157">
              <a:spcAft>
                <a:spcPts val="300"/>
              </a:spcAft>
              <a:buClr>
                <a:schemeClr val="accent1"/>
              </a:buClr>
              <a:buFont typeface="Wingdings" pitchFamily="2" charset="2"/>
              <a:buChar char="§"/>
            </a:pPr>
            <a:r>
              <a:rPr lang="en-US" sz="1400" dirty="0" smtClean="0">
                <a:solidFill>
                  <a:schemeClr val="bg2">
                    <a:lumMod val="50000"/>
                  </a:schemeClr>
                </a:solidFill>
                <a:ea typeface="Arial Unicode MS" pitchFamily="34" charset="-128"/>
                <a:cs typeface="Calibri" pitchFamily="34" charset="0"/>
              </a:rPr>
              <a:t> Social Network Analytics</a:t>
            </a:r>
          </a:p>
          <a:p>
            <a:pPr lvl="1" defTabSz="776157">
              <a:spcAft>
                <a:spcPts val="300"/>
              </a:spcAft>
              <a:buClr>
                <a:schemeClr val="accent1"/>
              </a:buClr>
              <a:buFont typeface="Wingdings" pitchFamily="2" charset="2"/>
              <a:buChar char="§"/>
            </a:pPr>
            <a:r>
              <a:rPr lang="en-US" sz="1400" dirty="0" smtClean="0">
                <a:solidFill>
                  <a:schemeClr val="bg2">
                    <a:lumMod val="50000"/>
                  </a:schemeClr>
                </a:solidFill>
                <a:ea typeface="Arial Unicode MS" pitchFamily="34" charset="-128"/>
                <a:cs typeface="Calibri" pitchFamily="34" charset="0"/>
              </a:rPr>
              <a:t> Recommender Models</a:t>
            </a:r>
          </a:p>
          <a:p>
            <a:pPr lvl="1" defTabSz="776157">
              <a:spcAft>
                <a:spcPts val="300"/>
              </a:spcAft>
              <a:buClr>
                <a:schemeClr val="accent1"/>
              </a:buClr>
              <a:buFont typeface="Wingdings" pitchFamily="2" charset="2"/>
              <a:buChar char="§"/>
            </a:pPr>
            <a:endParaRPr lang="en-US" sz="1400" dirty="0" smtClean="0">
              <a:solidFill>
                <a:schemeClr val="bg2">
                  <a:lumMod val="50000"/>
                </a:schemeClr>
              </a:solidFill>
              <a:ea typeface="Arial Unicode MS" pitchFamily="34" charset="-128"/>
              <a:cs typeface="Calibri" pitchFamily="34" charset="0"/>
            </a:endParaRPr>
          </a:p>
        </p:txBody>
      </p:sp>
      <p:pic>
        <p:nvPicPr>
          <p:cNvPr id="19" name="Picture 4" descr="C:\_Data\7_Company\Investment Bank\Pacific Crest\Teaser\v3\Screenshots\Social.png"/>
          <p:cNvPicPr>
            <a:picLocks noChangeArrowheads="1"/>
          </p:cNvPicPr>
          <p:nvPr/>
        </p:nvPicPr>
        <p:blipFill rotWithShape="1">
          <a:blip r:embed="rId8" cstate="print">
            <a:extLst>
              <a:ext uri="{28A0092B-C50C-407E-A947-70E740481C1C}">
                <a14:useLocalDpi xmlns:a14="http://schemas.microsoft.com/office/drawing/2010/main" val="0"/>
              </a:ext>
            </a:extLst>
          </a:blip>
          <a:srcRect l="2433" t="3952" r="2593" b="2386"/>
          <a:stretch/>
        </p:blipFill>
        <p:spPr bwMode="auto">
          <a:xfrm>
            <a:off x="755135" y="2826601"/>
            <a:ext cx="2778105" cy="1830015"/>
          </a:xfrm>
          <a:prstGeom prst="roundRect">
            <a:avLst>
              <a:gd name="adj" fmla="val 8594"/>
            </a:avLst>
          </a:prstGeom>
          <a:solidFill>
            <a:srgbClr val="FFFFFF">
              <a:shade val="85000"/>
            </a:srgbClr>
          </a:solidFill>
          <a:ln w="28575">
            <a:solidFill>
              <a:schemeClr val="bg1">
                <a:lumMod val="65000"/>
              </a:schemeClr>
            </a:solidFill>
          </a:ln>
          <a:effectLst>
            <a:reflection blurRad="12700" stA="38000" endPos="28000" dist="5000" dir="5400000" sy="-100000" algn="bl" rotWithShape="0"/>
          </a:effectLst>
          <a:extLst/>
        </p:spPr>
      </p:pic>
    </p:spTree>
    <p:extLst>
      <p:ext uri="{BB962C8B-B14F-4D97-AF65-F5344CB8AC3E}">
        <p14:creationId xmlns:p14="http://schemas.microsoft.com/office/powerpoint/2010/main" val="23587867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140066350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410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solidFill>
          <a:ln w="6350" algn="ctr">
            <a:noFill/>
            <a:miter lim="800000"/>
            <a:headEnd/>
            <a:tailEnd/>
          </a:ln>
        </p:spPr>
        <p:txBody>
          <a:bodyPr vert="horz" wrap="none" lIns="0" tIns="0" rIns="0" bIns="0" rtlCol="0" anchor="ctr" anchorCtr="0">
            <a:noAutofit/>
          </a:bodyPr>
          <a:lstStyle/>
          <a:p>
            <a:pPr algn="ctr" fontAlgn="base">
              <a:spcBef>
                <a:spcPct val="0"/>
              </a:spcBef>
              <a:spcAft>
                <a:spcPct val="0"/>
              </a:spcAft>
              <a:buClr>
                <a:srgbClr val="F0AB00"/>
              </a:buClr>
              <a:buSzPct val="80000"/>
            </a:pPr>
            <a:endParaRPr kumimoji="0" lang="en-US" altLang="zh-HK" sz="1100" b="1" u="none" strike="noStrike" kern="0" cap="none" spc="0" normalizeH="0" noProof="0" dirty="0" smtClean="0">
              <a:ln>
                <a:noFill/>
              </a:ln>
              <a:effectLst/>
              <a:uLnTx/>
              <a:uFillTx/>
              <a:cs typeface="Arial"/>
              <a:sym typeface="Arial"/>
            </a:endParaRPr>
          </a:p>
        </p:txBody>
      </p:sp>
      <p:sp>
        <p:nvSpPr>
          <p:cNvPr id="8" name="Title 7"/>
          <p:cNvSpPr>
            <a:spLocks noGrp="1"/>
          </p:cNvSpPr>
          <p:nvPr>
            <p:ph type="title"/>
          </p:nvPr>
        </p:nvSpPr>
        <p:spPr>
          <a:xfrm>
            <a:off x="324000" y="324000"/>
            <a:ext cx="8068160" cy="756000"/>
          </a:xfrm>
        </p:spPr>
        <p:txBody>
          <a:bodyPr/>
          <a:lstStyle/>
          <a:p>
            <a:pPr fontAlgn="base">
              <a:spcBef>
                <a:spcPct val="50000"/>
              </a:spcBef>
              <a:spcAft>
                <a:spcPct val="0"/>
              </a:spcAft>
            </a:pPr>
            <a:r>
              <a:rPr lang="de-DE" sz="1800" dirty="0"/>
              <a:t>Introduction to Next Generation Business Intelligence with </a:t>
            </a:r>
            <a:r>
              <a:rPr lang="en-CA" sz="1800" dirty="0"/>
              <a:t>Automated Analytics Mode in SAP Predictive Analytics</a:t>
            </a:r>
            <a:r>
              <a:rPr lang="en-US" sz="1800" dirty="0" smtClean="0"/>
              <a:t/>
            </a:r>
            <a:br>
              <a:rPr lang="en-US" sz="1800" dirty="0" smtClean="0"/>
            </a:br>
            <a:r>
              <a:rPr lang="en-US" sz="1700" cap="small" dirty="0">
                <a:solidFill>
                  <a:srgbClr val="FFC000"/>
                </a:solidFill>
                <a:latin typeface="Calibri" pitchFamily="34" charset="0"/>
                <a:cs typeface="Calibri" pitchFamily="34" charset="0"/>
              </a:rPr>
              <a:t>Introducing </a:t>
            </a:r>
            <a:r>
              <a:rPr lang="en-US" sz="1700" cap="small" dirty="0" smtClean="0">
                <a:solidFill>
                  <a:srgbClr val="FFC000"/>
                </a:solidFill>
                <a:latin typeface="Calibri" pitchFamily="34" charset="0"/>
                <a:cs typeface="Calibri" pitchFamily="34" charset="0"/>
              </a:rPr>
              <a:t>Predictive Analytics</a:t>
            </a:r>
            <a:endParaRPr lang="en-US" sz="1700" cap="small" dirty="0">
              <a:solidFill>
                <a:srgbClr val="FFC000"/>
              </a:solidFill>
              <a:latin typeface="Calibri" pitchFamily="34" charset="0"/>
              <a:cs typeface="Calibri" pitchFamily="34" charset="0"/>
            </a:endParaRPr>
          </a:p>
        </p:txBody>
      </p:sp>
      <p:sp>
        <p:nvSpPr>
          <p:cNvPr id="7" name="TextBox 62"/>
          <p:cNvSpPr txBox="1">
            <a:spLocks noChangeArrowheads="1"/>
          </p:cNvSpPr>
          <p:nvPr/>
        </p:nvSpPr>
        <p:spPr bwMode="auto">
          <a:xfrm>
            <a:off x="281874" y="1533270"/>
            <a:ext cx="8862126" cy="376037"/>
          </a:xfrm>
          <a:prstGeom prst="rect">
            <a:avLst/>
          </a:prstGeom>
          <a:noFill/>
          <a:ln w="9525">
            <a:noFill/>
            <a:miter lim="800000"/>
            <a:headEnd/>
            <a:tailEnd/>
          </a:ln>
        </p:spPr>
        <p:txBody>
          <a:bodyPr wrap="square" lIns="128561" tIns="64280" rIns="128561" bIns="64280">
            <a:spAutoFit/>
          </a:bodyPr>
          <a:lstStyle/>
          <a:p>
            <a:pPr algn="ctr"/>
            <a:r>
              <a:rPr lang="en-US" sz="1600" b="1" cap="small" dirty="0">
                <a:solidFill>
                  <a:schemeClr val="bg2">
                    <a:lumMod val="50000"/>
                  </a:schemeClr>
                </a:solidFill>
                <a:latin typeface="+mj-lt"/>
                <a:ea typeface="Arial Unicode MS" pitchFamily="34" charset="-128"/>
                <a:cs typeface="Calibri" pitchFamily="34" charset="0"/>
              </a:rPr>
              <a:t>Working with real business data</a:t>
            </a:r>
          </a:p>
        </p:txBody>
      </p:sp>
      <p:cxnSp>
        <p:nvCxnSpPr>
          <p:cNvPr id="9"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8"/>
          <a:stretch>
            <a:fillRect/>
          </a:stretch>
        </p:blipFill>
        <p:spPr>
          <a:xfrm>
            <a:off x="281874" y="2304149"/>
            <a:ext cx="8573516" cy="4040038"/>
          </a:xfrm>
          <a:prstGeom prst="rect">
            <a:avLst/>
          </a:prstGeom>
        </p:spPr>
      </p:pic>
    </p:spTree>
    <p:extLst>
      <p:ext uri="{BB962C8B-B14F-4D97-AF65-F5344CB8AC3E}">
        <p14:creationId xmlns:p14="http://schemas.microsoft.com/office/powerpoint/2010/main" val="36462958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285340645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513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solidFill>
          <a:ln w="6350" algn="ctr">
            <a:noFill/>
            <a:miter lim="800000"/>
            <a:headEnd/>
            <a:tailEnd/>
          </a:ln>
        </p:spPr>
        <p:txBody>
          <a:bodyPr vert="horz" wrap="none" lIns="0" tIns="0" rIns="0" bIns="0" rtlCol="0" anchor="ctr" anchorCtr="0">
            <a:noAutofit/>
          </a:bodyPr>
          <a:lstStyle/>
          <a:p>
            <a:pPr algn="ctr" fontAlgn="base">
              <a:spcBef>
                <a:spcPct val="0"/>
              </a:spcBef>
              <a:spcAft>
                <a:spcPct val="0"/>
              </a:spcAft>
              <a:buClr>
                <a:srgbClr val="F0AB00"/>
              </a:buClr>
              <a:buSzPct val="80000"/>
            </a:pPr>
            <a:endParaRPr kumimoji="0" lang="en-US" altLang="zh-HK" sz="1100" b="1" u="none" strike="noStrike" kern="0" cap="none" spc="0" normalizeH="0" noProof="0" dirty="0" smtClean="0">
              <a:ln>
                <a:noFill/>
              </a:ln>
              <a:effectLst/>
              <a:uLnTx/>
              <a:uFillTx/>
              <a:cs typeface="Arial"/>
              <a:sym typeface="Arial"/>
            </a:endParaRPr>
          </a:p>
        </p:txBody>
      </p:sp>
      <p:sp>
        <p:nvSpPr>
          <p:cNvPr id="8" name="Title 7"/>
          <p:cNvSpPr>
            <a:spLocks noGrp="1"/>
          </p:cNvSpPr>
          <p:nvPr>
            <p:ph type="title"/>
          </p:nvPr>
        </p:nvSpPr>
        <p:spPr>
          <a:xfrm>
            <a:off x="324000" y="324000"/>
            <a:ext cx="8068160" cy="756000"/>
          </a:xfrm>
        </p:spPr>
        <p:txBody>
          <a:bodyPr/>
          <a:lstStyle/>
          <a:p>
            <a:pPr fontAlgn="base">
              <a:spcBef>
                <a:spcPct val="50000"/>
              </a:spcBef>
              <a:spcAft>
                <a:spcPct val="0"/>
              </a:spcAft>
            </a:pPr>
            <a:r>
              <a:rPr lang="de-DE" sz="1800" dirty="0"/>
              <a:t>Introduction to Next Generation Business Intelligence with </a:t>
            </a:r>
            <a:r>
              <a:rPr lang="en-CA" sz="1800" dirty="0"/>
              <a:t>Automated Analytics Mode in SAP Predictive Analytics</a:t>
            </a:r>
            <a:r>
              <a:rPr lang="en-US" sz="1800" dirty="0" smtClean="0"/>
              <a:t/>
            </a:r>
            <a:br>
              <a:rPr lang="en-US" sz="1800" dirty="0" smtClean="0"/>
            </a:br>
            <a:r>
              <a:rPr lang="en-US" sz="1700" cap="small" dirty="0">
                <a:solidFill>
                  <a:srgbClr val="FFC000"/>
                </a:solidFill>
                <a:latin typeface="Calibri" pitchFamily="34" charset="0"/>
                <a:cs typeface="Calibri" pitchFamily="34" charset="0"/>
              </a:rPr>
              <a:t>Introducing </a:t>
            </a:r>
            <a:r>
              <a:rPr lang="en-US" sz="1700" cap="small" dirty="0" smtClean="0">
                <a:solidFill>
                  <a:srgbClr val="FFC000"/>
                </a:solidFill>
                <a:latin typeface="Calibri" pitchFamily="34" charset="0"/>
                <a:cs typeface="Calibri" pitchFamily="34" charset="0"/>
              </a:rPr>
              <a:t>Predictive Analytics</a:t>
            </a:r>
            <a:endParaRPr lang="en-US" sz="1700" cap="small" dirty="0">
              <a:solidFill>
                <a:srgbClr val="FFC000"/>
              </a:solidFill>
              <a:latin typeface="Calibri" pitchFamily="34" charset="0"/>
              <a:cs typeface="Calibri" pitchFamily="34" charset="0"/>
            </a:endParaRPr>
          </a:p>
        </p:txBody>
      </p:sp>
      <p:sp>
        <p:nvSpPr>
          <p:cNvPr id="7" name="TextBox 62"/>
          <p:cNvSpPr txBox="1">
            <a:spLocks noChangeArrowheads="1"/>
          </p:cNvSpPr>
          <p:nvPr/>
        </p:nvSpPr>
        <p:spPr bwMode="auto">
          <a:xfrm>
            <a:off x="281874" y="1533270"/>
            <a:ext cx="8862126" cy="376037"/>
          </a:xfrm>
          <a:prstGeom prst="rect">
            <a:avLst/>
          </a:prstGeom>
          <a:noFill/>
          <a:ln w="9525">
            <a:noFill/>
            <a:miter lim="800000"/>
            <a:headEnd/>
            <a:tailEnd/>
          </a:ln>
        </p:spPr>
        <p:txBody>
          <a:bodyPr wrap="square" lIns="128561" tIns="64280" rIns="128561" bIns="64280">
            <a:spAutoFit/>
          </a:bodyPr>
          <a:lstStyle/>
          <a:p>
            <a:pPr algn="ctr"/>
            <a:r>
              <a:rPr lang="en-US" sz="1600" b="1" cap="small" dirty="0">
                <a:solidFill>
                  <a:schemeClr val="bg2">
                    <a:lumMod val="50000"/>
                  </a:schemeClr>
                </a:solidFill>
                <a:latin typeface="+mj-lt"/>
                <a:ea typeface="Arial Unicode MS" pitchFamily="34" charset="-128"/>
                <a:cs typeface="Calibri" pitchFamily="34" charset="0"/>
              </a:rPr>
              <a:t>Analytics Task Simplification</a:t>
            </a:r>
          </a:p>
        </p:txBody>
      </p:sp>
      <p:cxnSp>
        <p:nvCxnSpPr>
          <p:cNvPr id="9"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1" name="Picture 2"/>
          <p:cNvPicPr>
            <a:picLocks noChangeAspect="1" noChangeArrowheads="1"/>
          </p:cNvPicPr>
          <p:nvPr/>
        </p:nvPicPr>
        <p:blipFill rotWithShape="1">
          <a:blip r:embed="rId8">
            <a:extLst>
              <a:ext uri="{28A0092B-C50C-407E-A947-70E740481C1C}">
                <a14:useLocalDpi xmlns:a14="http://schemas.microsoft.com/office/drawing/2010/main" val="0"/>
              </a:ext>
            </a:extLst>
          </a:blip>
          <a:srcRect t="10161" b="4715"/>
          <a:stretch/>
        </p:blipFill>
        <p:spPr bwMode="auto">
          <a:xfrm>
            <a:off x="1326911" y="2228571"/>
            <a:ext cx="6609746" cy="42022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bwMode="gray">
          <a:xfrm>
            <a:off x="5198262" y="2362577"/>
            <a:ext cx="2593188" cy="266700"/>
          </a:xfrm>
          <a:prstGeom prst="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CA" sz="1200" b="0" i="0" u="none" strike="noStrike" kern="0" cap="none" spc="0" normalizeH="0" baseline="0" noProof="0" dirty="0" smtClean="0">
                <a:ln>
                  <a:noFill/>
                </a:ln>
                <a:solidFill>
                  <a:schemeClr val="bg1"/>
                </a:solidFill>
                <a:effectLst/>
                <a:uLnTx/>
                <a:uFillTx/>
                <a:ea typeface="Arial Unicode MS" pitchFamily="34" charset="-128"/>
                <a:cs typeface="Arial Unicode MS" pitchFamily="34" charset="-128"/>
              </a:rPr>
              <a:t>Automated Analytics</a:t>
            </a:r>
            <a:r>
              <a:rPr kumimoji="0" lang="en-CA" sz="1200" b="0" i="0" u="none" strike="noStrike" kern="0" cap="none" spc="0" normalizeH="0" noProof="0" dirty="0" smtClean="0">
                <a:ln>
                  <a:noFill/>
                </a:ln>
                <a:solidFill>
                  <a:schemeClr val="bg1"/>
                </a:solidFill>
                <a:effectLst/>
                <a:uLnTx/>
                <a:uFillTx/>
                <a:ea typeface="Arial Unicode MS" pitchFamily="34" charset="-128"/>
                <a:cs typeface="Arial Unicode MS" pitchFamily="34" charset="-128"/>
              </a:rPr>
              <a:t> Mode</a:t>
            </a:r>
            <a:endParaRPr kumimoji="0" lang="en-CA" sz="1200" b="0" i="0" u="none" strike="noStrike" kern="0" cap="none" spc="0" normalizeH="0" baseline="0" noProof="0" dirty="0" smtClean="0">
              <a:ln>
                <a:noFill/>
              </a:ln>
              <a:solidFill>
                <a:schemeClr val="bg1"/>
              </a:solidFill>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0615505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148052082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6156"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solidFill>
          <a:ln w="6350" algn="ctr">
            <a:noFill/>
            <a:miter lim="800000"/>
            <a:headEnd/>
            <a:tailEnd/>
          </a:ln>
        </p:spPr>
        <p:txBody>
          <a:bodyPr vert="horz" wrap="none" lIns="0" tIns="0" rIns="0" bIns="0" rtlCol="0" anchor="ctr" anchorCtr="0">
            <a:noAutofit/>
          </a:bodyPr>
          <a:lstStyle/>
          <a:p>
            <a:pPr algn="ctr" fontAlgn="base">
              <a:spcBef>
                <a:spcPct val="0"/>
              </a:spcBef>
              <a:spcAft>
                <a:spcPct val="0"/>
              </a:spcAft>
              <a:buClr>
                <a:srgbClr val="F0AB00"/>
              </a:buClr>
              <a:buSzPct val="80000"/>
            </a:pPr>
            <a:endParaRPr kumimoji="0" lang="en-US" altLang="zh-HK" sz="1100" b="1" u="none" strike="noStrike" kern="0" cap="none" spc="0" normalizeH="0" noProof="0" dirty="0" smtClean="0">
              <a:ln>
                <a:noFill/>
              </a:ln>
              <a:effectLst/>
              <a:uLnTx/>
              <a:uFillTx/>
              <a:cs typeface="Arial"/>
              <a:sym typeface="Arial"/>
            </a:endParaRPr>
          </a:p>
        </p:txBody>
      </p:sp>
      <p:sp>
        <p:nvSpPr>
          <p:cNvPr id="8" name="Title 7"/>
          <p:cNvSpPr>
            <a:spLocks noGrp="1"/>
          </p:cNvSpPr>
          <p:nvPr>
            <p:ph type="title"/>
          </p:nvPr>
        </p:nvSpPr>
        <p:spPr>
          <a:xfrm>
            <a:off x="324000" y="324000"/>
            <a:ext cx="8068160" cy="756000"/>
          </a:xfrm>
        </p:spPr>
        <p:txBody>
          <a:bodyPr/>
          <a:lstStyle/>
          <a:p>
            <a:pPr fontAlgn="base">
              <a:spcBef>
                <a:spcPct val="50000"/>
              </a:spcBef>
              <a:spcAft>
                <a:spcPct val="0"/>
              </a:spcAft>
            </a:pPr>
            <a:r>
              <a:rPr lang="de-DE" sz="1800" dirty="0"/>
              <a:t>Introduction to Next Generation Business Intelligence with </a:t>
            </a:r>
            <a:r>
              <a:rPr lang="en-CA" sz="1800" dirty="0"/>
              <a:t>Automated Analytics Mode in SAP Predictive Analytics</a:t>
            </a:r>
            <a:r>
              <a:rPr lang="en-US" sz="1800" dirty="0" smtClean="0"/>
              <a:t/>
            </a:r>
            <a:br>
              <a:rPr lang="en-US" sz="1800" dirty="0" smtClean="0"/>
            </a:br>
            <a:r>
              <a:rPr lang="en-US" sz="1700" cap="small" dirty="0">
                <a:solidFill>
                  <a:srgbClr val="FFC000"/>
                </a:solidFill>
                <a:latin typeface="Calibri" pitchFamily="34" charset="0"/>
                <a:cs typeface="Calibri" pitchFamily="34" charset="0"/>
              </a:rPr>
              <a:t>Introducing </a:t>
            </a:r>
            <a:r>
              <a:rPr lang="en-US" sz="1700" cap="small" dirty="0" smtClean="0">
                <a:solidFill>
                  <a:srgbClr val="FFC000"/>
                </a:solidFill>
                <a:latin typeface="Calibri" pitchFamily="34" charset="0"/>
                <a:cs typeface="Calibri" pitchFamily="34" charset="0"/>
              </a:rPr>
              <a:t>Predictive Analytics</a:t>
            </a:r>
            <a:endParaRPr lang="en-US" sz="1700" cap="small" dirty="0">
              <a:solidFill>
                <a:srgbClr val="FFC000"/>
              </a:solidFill>
              <a:latin typeface="Calibri" pitchFamily="34" charset="0"/>
              <a:cs typeface="Calibri" pitchFamily="34" charset="0"/>
            </a:endParaRPr>
          </a:p>
        </p:txBody>
      </p:sp>
      <p:sp>
        <p:nvSpPr>
          <p:cNvPr id="7" name="TextBox 62"/>
          <p:cNvSpPr txBox="1">
            <a:spLocks noChangeArrowheads="1"/>
          </p:cNvSpPr>
          <p:nvPr/>
        </p:nvSpPr>
        <p:spPr bwMode="auto">
          <a:xfrm>
            <a:off x="281874" y="1299009"/>
            <a:ext cx="8862126" cy="622258"/>
          </a:xfrm>
          <a:prstGeom prst="rect">
            <a:avLst/>
          </a:prstGeom>
          <a:noFill/>
          <a:ln w="9525">
            <a:noFill/>
            <a:miter lim="800000"/>
            <a:headEnd/>
            <a:tailEnd/>
          </a:ln>
        </p:spPr>
        <p:txBody>
          <a:bodyPr wrap="square" lIns="128561" tIns="64280" rIns="128561" bIns="64280">
            <a:spAutoFit/>
          </a:bodyPr>
          <a:lstStyle/>
          <a:p>
            <a:pPr algn="ctr"/>
            <a:r>
              <a:rPr lang="en-US" sz="1600" b="1" cap="small" dirty="0">
                <a:solidFill>
                  <a:schemeClr val="bg2">
                    <a:lumMod val="50000"/>
                  </a:schemeClr>
                </a:solidFill>
                <a:latin typeface="+mj-lt"/>
                <a:ea typeface="Arial Unicode MS" pitchFamily="34" charset="-128"/>
                <a:cs typeface="Calibri" pitchFamily="34" charset="0"/>
              </a:rPr>
              <a:t>Simplified Analytic </a:t>
            </a:r>
            <a:r>
              <a:rPr lang="en-US" sz="1600" b="1" cap="small" dirty="0" smtClean="0">
                <a:solidFill>
                  <a:schemeClr val="bg2">
                    <a:lumMod val="50000"/>
                  </a:schemeClr>
                </a:solidFill>
                <a:latin typeface="+mj-lt"/>
                <a:ea typeface="Arial Unicode MS" pitchFamily="34" charset="-128"/>
                <a:cs typeface="Calibri" pitchFamily="34" charset="0"/>
              </a:rPr>
              <a:t>Process</a:t>
            </a:r>
          </a:p>
          <a:p>
            <a:pPr algn="ctr"/>
            <a:r>
              <a:rPr lang="en-US" sz="1600" dirty="0">
                <a:solidFill>
                  <a:schemeClr val="bg2">
                    <a:lumMod val="50000"/>
                  </a:schemeClr>
                </a:solidFill>
              </a:rPr>
              <a:t>Faster Model Development Process with </a:t>
            </a:r>
            <a:r>
              <a:rPr lang="en-US" sz="1600" dirty="0" smtClean="0">
                <a:solidFill>
                  <a:schemeClr val="bg2">
                    <a:lumMod val="50000"/>
                  </a:schemeClr>
                </a:solidFill>
              </a:rPr>
              <a:t>Predictive Analytics</a:t>
            </a:r>
            <a:endParaRPr lang="en-US" sz="1600" dirty="0">
              <a:solidFill>
                <a:schemeClr val="bg2">
                  <a:lumMod val="50000"/>
                </a:schemeClr>
              </a:solidFill>
            </a:endParaRPr>
          </a:p>
        </p:txBody>
      </p:sp>
      <p:cxnSp>
        <p:nvCxnSpPr>
          <p:cNvPr id="9"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 name="Picture 2"/>
          <p:cNvPicPr>
            <a:picLocks noChangeAspect="1" noChangeArrowheads="1"/>
          </p:cNvPicPr>
          <p:nvPr/>
        </p:nvPicPr>
        <p:blipFill rotWithShape="1">
          <a:blip r:embed="rId8">
            <a:extLst>
              <a:ext uri="{28A0092B-C50C-407E-A947-70E740481C1C}">
                <a14:useLocalDpi xmlns:a14="http://schemas.microsoft.com/office/drawing/2010/main" val="0"/>
              </a:ext>
            </a:extLst>
          </a:blip>
          <a:srcRect t="22572" r="4169" b="23941"/>
          <a:stretch/>
        </p:blipFill>
        <p:spPr bwMode="auto">
          <a:xfrm>
            <a:off x="1" y="2339212"/>
            <a:ext cx="8752114" cy="36723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43174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365035529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718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solidFill>
          <a:ln w="6350" algn="ctr">
            <a:noFill/>
            <a:miter lim="800000"/>
            <a:headEnd/>
            <a:tailEnd/>
          </a:ln>
        </p:spPr>
        <p:txBody>
          <a:bodyPr vert="horz" wrap="none" lIns="0" tIns="0" rIns="0" bIns="0" rtlCol="0" anchor="ctr" anchorCtr="0">
            <a:noAutofit/>
          </a:bodyPr>
          <a:lstStyle/>
          <a:p>
            <a:pPr algn="ctr" fontAlgn="base">
              <a:spcBef>
                <a:spcPct val="0"/>
              </a:spcBef>
              <a:spcAft>
                <a:spcPct val="0"/>
              </a:spcAft>
              <a:buClr>
                <a:srgbClr val="F0AB00"/>
              </a:buClr>
              <a:buSzPct val="80000"/>
            </a:pPr>
            <a:endParaRPr kumimoji="0" lang="en-US" altLang="zh-HK" sz="1100" b="1" u="none" strike="noStrike" kern="0" cap="none" spc="0" normalizeH="0" noProof="0" dirty="0" smtClean="0">
              <a:ln>
                <a:noFill/>
              </a:ln>
              <a:effectLst/>
              <a:uLnTx/>
              <a:uFillTx/>
              <a:cs typeface="Arial"/>
              <a:sym typeface="Arial"/>
            </a:endParaRPr>
          </a:p>
        </p:txBody>
      </p:sp>
      <p:sp>
        <p:nvSpPr>
          <p:cNvPr id="8" name="Title 7"/>
          <p:cNvSpPr>
            <a:spLocks noGrp="1"/>
          </p:cNvSpPr>
          <p:nvPr>
            <p:ph type="title"/>
          </p:nvPr>
        </p:nvSpPr>
        <p:spPr>
          <a:xfrm>
            <a:off x="324000" y="324000"/>
            <a:ext cx="8068160" cy="756000"/>
          </a:xfrm>
        </p:spPr>
        <p:txBody>
          <a:bodyPr/>
          <a:lstStyle/>
          <a:p>
            <a:pPr fontAlgn="base">
              <a:spcBef>
                <a:spcPct val="50000"/>
              </a:spcBef>
              <a:spcAft>
                <a:spcPct val="0"/>
              </a:spcAft>
            </a:pPr>
            <a:r>
              <a:rPr lang="de-DE" sz="1800" dirty="0"/>
              <a:t>Introduction to Next Generation Business Intelligence with </a:t>
            </a:r>
            <a:r>
              <a:rPr lang="en-CA" sz="1800" dirty="0"/>
              <a:t>Automated Analytics Mode in SAP Predictive Analytics</a:t>
            </a:r>
            <a:r>
              <a:rPr lang="en-US" sz="1800" dirty="0" smtClean="0"/>
              <a:t/>
            </a:r>
            <a:br>
              <a:rPr lang="en-US" sz="1800" dirty="0" smtClean="0"/>
            </a:br>
            <a:r>
              <a:rPr lang="en-US" sz="1700" cap="small" dirty="0">
                <a:solidFill>
                  <a:srgbClr val="FFC000"/>
                </a:solidFill>
                <a:latin typeface="Calibri" pitchFamily="34" charset="0"/>
                <a:cs typeface="Calibri" pitchFamily="34" charset="0"/>
              </a:rPr>
              <a:t>Introducing </a:t>
            </a:r>
            <a:r>
              <a:rPr lang="en-US" sz="1700" cap="small" dirty="0" smtClean="0">
                <a:solidFill>
                  <a:srgbClr val="FFC000"/>
                </a:solidFill>
                <a:latin typeface="Calibri" pitchFamily="34" charset="0"/>
                <a:cs typeface="Calibri" pitchFamily="34" charset="0"/>
              </a:rPr>
              <a:t>Predictive Analytics</a:t>
            </a:r>
            <a:endParaRPr lang="en-US" sz="1700" cap="small" dirty="0">
              <a:solidFill>
                <a:srgbClr val="FFC000"/>
              </a:solidFill>
              <a:latin typeface="Calibri" pitchFamily="34" charset="0"/>
              <a:cs typeface="Calibri" pitchFamily="34" charset="0"/>
            </a:endParaRPr>
          </a:p>
        </p:txBody>
      </p:sp>
      <p:sp>
        <p:nvSpPr>
          <p:cNvPr id="7" name="TextBox 62"/>
          <p:cNvSpPr txBox="1">
            <a:spLocks noChangeArrowheads="1"/>
          </p:cNvSpPr>
          <p:nvPr/>
        </p:nvSpPr>
        <p:spPr bwMode="auto">
          <a:xfrm>
            <a:off x="281874" y="1357710"/>
            <a:ext cx="8862126" cy="622258"/>
          </a:xfrm>
          <a:prstGeom prst="rect">
            <a:avLst/>
          </a:prstGeom>
          <a:noFill/>
          <a:ln w="9525">
            <a:noFill/>
            <a:miter lim="800000"/>
            <a:headEnd/>
            <a:tailEnd/>
          </a:ln>
        </p:spPr>
        <p:txBody>
          <a:bodyPr wrap="square" lIns="128561" tIns="64280" rIns="128561" bIns="64280">
            <a:spAutoFit/>
          </a:bodyPr>
          <a:lstStyle/>
          <a:p>
            <a:pPr algn="ctr"/>
            <a:r>
              <a:rPr lang="en-US" sz="1600" b="1" cap="small" dirty="0" smtClean="0">
                <a:solidFill>
                  <a:schemeClr val="bg2">
                    <a:lumMod val="50000"/>
                  </a:schemeClr>
                </a:solidFill>
                <a:latin typeface="+mj-lt"/>
                <a:ea typeface="Arial Unicode MS" pitchFamily="34" charset="-128"/>
                <a:cs typeface="Calibri" pitchFamily="34" charset="0"/>
              </a:rPr>
              <a:t>Introducing Predictive Analytics as example for an </a:t>
            </a:r>
            <a:br>
              <a:rPr lang="en-US" sz="1600" b="1" cap="small" dirty="0" smtClean="0">
                <a:solidFill>
                  <a:schemeClr val="bg2">
                    <a:lumMod val="50000"/>
                  </a:schemeClr>
                </a:solidFill>
                <a:latin typeface="+mj-lt"/>
                <a:ea typeface="Arial Unicode MS" pitchFamily="34" charset="-128"/>
                <a:cs typeface="Calibri" pitchFamily="34" charset="0"/>
              </a:rPr>
            </a:br>
            <a:r>
              <a:rPr lang="en-US" sz="1600" b="1" cap="small" dirty="0" smtClean="0">
                <a:solidFill>
                  <a:schemeClr val="bg2">
                    <a:lumMod val="50000"/>
                  </a:schemeClr>
                </a:solidFill>
                <a:latin typeface="+mj-lt"/>
                <a:ea typeface="Arial Unicode MS" pitchFamily="34" charset="-128"/>
                <a:cs typeface="Calibri" pitchFamily="34" charset="0"/>
              </a:rPr>
              <a:t>Predictive </a:t>
            </a:r>
            <a:r>
              <a:rPr lang="en-US" sz="1600" b="1" cap="small" dirty="0">
                <a:solidFill>
                  <a:schemeClr val="bg2">
                    <a:lumMod val="50000"/>
                  </a:schemeClr>
                </a:solidFill>
                <a:latin typeface="+mj-lt"/>
                <a:ea typeface="Arial Unicode MS" pitchFamily="34" charset="-128"/>
                <a:cs typeface="Calibri" pitchFamily="34" charset="0"/>
              </a:rPr>
              <a:t>&amp; Advanced Analytics </a:t>
            </a:r>
            <a:r>
              <a:rPr lang="en-US" sz="1600" b="1" cap="small" dirty="0" smtClean="0">
                <a:solidFill>
                  <a:schemeClr val="bg2">
                    <a:lumMod val="50000"/>
                  </a:schemeClr>
                </a:solidFill>
                <a:latin typeface="+mj-lt"/>
                <a:ea typeface="Arial Unicode MS" pitchFamily="34" charset="-128"/>
                <a:cs typeface="Calibri" pitchFamily="34" charset="0"/>
              </a:rPr>
              <a:t>solution</a:t>
            </a:r>
            <a:endParaRPr lang="en-US" sz="1600" b="1" cap="small" dirty="0">
              <a:solidFill>
                <a:schemeClr val="bg2">
                  <a:lumMod val="50000"/>
                </a:schemeClr>
              </a:solidFill>
              <a:latin typeface="+mj-lt"/>
              <a:ea typeface="Arial Unicode MS" pitchFamily="34" charset="-128"/>
              <a:cs typeface="Calibri" pitchFamily="34" charset="0"/>
            </a:endParaRPr>
          </a:p>
        </p:txBody>
      </p:sp>
      <p:cxnSp>
        <p:nvCxnSpPr>
          <p:cNvPr id="9"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3" name="Textfeld 7"/>
          <p:cNvSpPr txBox="1"/>
          <p:nvPr/>
        </p:nvSpPr>
        <p:spPr bwMode="auto">
          <a:xfrm>
            <a:off x="4114800" y="2412644"/>
            <a:ext cx="4735902" cy="3519838"/>
          </a:xfrm>
          <a:prstGeom prst="rect">
            <a:avLst/>
          </a:prstGeom>
          <a:solidFill>
            <a:schemeClr val="accent1">
              <a:alpha val="0"/>
            </a:schemeClr>
          </a:solidFill>
          <a:ln w="19050" cap="flat" cmpd="sng" algn="ctr">
            <a:noFill/>
            <a:prstDash val="solid"/>
            <a:round/>
            <a:headEnd type="none" w="med" len="med"/>
            <a:tailEnd type="triangle" w="sm" len="lg"/>
          </a:ln>
          <a:effectLst/>
        </p:spPr>
        <p:txBody>
          <a:bodyPr lIns="89985" tIns="46792" rIns="89985" bIns="46792"/>
          <a:lstStyle/>
          <a:p>
            <a:pPr lvl="0" defTabSz="776157">
              <a:spcAft>
                <a:spcPts val="300"/>
              </a:spcAft>
              <a:buClr>
                <a:srgbClr val="F0AB00"/>
              </a:buClr>
              <a:buFont typeface="Wingdings" pitchFamily="2" charset="2"/>
              <a:buChar char="§"/>
            </a:pPr>
            <a:r>
              <a:rPr lang="en-US" sz="1400" dirty="0" smtClean="0">
                <a:solidFill>
                  <a:srgbClr val="CCCCCC">
                    <a:lumMod val="50000"/>
                  </a:srgbClr>
                </a:solidFill>
                <a:ea typeface="Arial Unicode MS" pitchFamily="34" charset="-128"/>
                <a:cs typeface="Calibri" pitchFamily="34" charset="0"/>
              </a:rPr>
              <a:t> Automated Mode Algorithms in SAP Predictive Analytics </a:t>
            </a:r>
            <a:r>
              <a:rPr lang="en-US" sz="1400" dirty="0">
                <a:solidFill>
                  <a:srgbClr val="CCCCCC">
                    <a:lumMod val="50000"/>
                  </a:srgbClr>
                </a:solidFill>
                <a:ea typeface="Arial Unicode MS" pitchFamily="34" charset="-128"/>
                <a:cs typeface="Calibri" pitchFamily="34" charset="0"/>
              </a:rPr>
              <a:t>uses a modelling procedure based on </a:t>
            </a:r>
            <a:r>
              <a:rPr lang="en-US" sz="1400" dirty="0" smtClean="0">
                <a:solidFill>
                  <a:srgbClr val="CCCCCC">
                    <a:lumMod val="50000"/>
                  </a:srgbClr>
                </a:solidFill>
                <a:ea typeface="Arial Unicode MS" pitchFamily="34" charset="-128"/>
                <a:cs typeface="Calibri" pitchFamily="34" charset="0"/>
              </a:rPr>
              <a:t>Structural Risk Minimization, </a:t>
            </a:r>
            <a:r>
              <a:rPr lang="en-US" sz="1400" dirty="0">
                <a:solidFill>
                  <a:srgbClr val="CCCCCC">
                    <a:lumMod val="50000"/>
                  </a:srgbClr>
                </a:solidFill>
                <a:ea typeface="Arial Unicode MS" pitchFamily="34" charset="-128"/>
                <a:cs typeface="Calibri" pitchFamily="34" charset="0"/>
              </a:rPr>
              <a:t>first proposed </a:t>
            </a:r>
            <a:r>
              <a:rPr lang="en-US" sz="1400" dirty="0" smtClean="0">
                <a:solidFill>
                  <a:srgbClr val="CCCCCC">
                    <a:lumMod val="50000"/>
                  </a:srgbClr>
                </a:solidFill>
                <a:ea typeface="Arial Unicode MS" pitchFamily="34" charset="-128"/>
                <a:cs typeface="Calibri" pitchFamily="34" charset="0"/>
              </a:rPr>
              <a:t>by </a:t>
            </a:r>
            <a:r>
              <a:rPr lang="en-US" sz="1400" dirty="0" err="1">
                <a:solidFill>
                  <a:srgbClr val="CCCCCC">
                    <a:lumMod val="50000"/>
                  </a:srgbClr>
                </a:solidFill>
                <a:ea typeface="Arial Unicode MS" pitchFamily="34" charset="-128"/>
                <a:cs typeface="Calibri" pitchFamily="34" charset="0"/>
              </a:rPr>
              <a:t>Vapnik</a:t>
            </a:r>
            <a:r>
              <a:rPr lang="en-US" sz="1400" dirty="0">
                <a:solidFill>
                  <a:srgbClr val="CCCCCC">
                    <a:lumMod val="50000"/>
                  </a:srgbClr>
                </a:solidFill>
                <a:ea typeface="Arial Unicode MS" pitchFamily="34" charset="-128"/>
                <a:cs typeface="Calibri" pitchFamily="34" charset="0"/>
              </a:rPr>
              <a:t> in 1974</a:t>
            </a:r>
          </a:p>
          <a:p>
            <a:pPr lvl="0" defTabSz="776157">
              <a:spcAft>
                <a:spcPts val="300"/>
              </a:spcAft>
              <a:buClr>
                <a:srgbClr val="F0AB00"/>
              </a:buClr>
              <a:buFont typeface="Wingdings" pitchFamily="2" charset="2"/>
              <a:buChar char="§"/>
            </a:pPr>
            <a:r>
              <a:rPr lang="en-US" sz="1400" dirty="0" smtClean="0">
                <a:solidFill>
                  <a:srgbClr val="CCCCCC">
                    <a:lumMod val="50000"/>
                  </a:srgbClr>
                </a:solidFill>
                <a:ea typeface="Arial Unicode MS" pitchFamily="34" charset="-128"/>
                <a:cs typeface="Calibri" pitchFamily="34" charset="0"/>
              </a:rPr>
              <a:t> Here </a:t>
            </a:r>
            <a:r>
              <a:rPr lang="en-US" sz="1400" dirty="0">
                <a:solidFill>
                  <a:srgbClr val="CCCCCC">
                    <a:lumMod val="50000"/>
                  </a:srgbClr>
                </a:solidFill>
                <a:ea typeface="Arial Unicode MS" pitchFamily="34" charset="-128"/>
                <a:cs typeface="Calibri" pitchFamily="34" charset="0"/>
              </a:rPr>
              <a:t>a statistical earning procedure is used which selects a model that minimizes the upper bound on test error.</a:t>
            </a:r>
          </a:p>
          <a:p>
            <a:pPr lvl="0" defTabSz="776157">
              <a:spcAft>
                <a:spcPts val="300"/>
              </a:spcAft>
              <a:buClr>
                <a:srgbClr val="F0AB00"/>
              </a:buClr>
              <a:buFont typeface="Wingdings" pitchFamily="2" charset="2"/>
              <a:buChar char="§"/>
            </a:pPr>
            <a:r>
              <a:rPr lang="en-US" sz="1400" dirty="0" smtClean="0">
                <a:solidFill>
                  <a:srgbClr val="CCCCCC">
                    <a:lumMod val="50000"/>
                  </a:srgbClr>
                </a:solidFill>
                <a:ea typeface="Arial Unicode MS" pitchFamily="34" charset="-128"/>
                <a:cs typeface="Calibri" pitchFamily="34" charset="0"/>
              </a:rPr>
              <a:t> This </a:t>
            </a:r>
            <a:r>
              <a:rPr lang="en-US" sz="1400" dirty="0">
                <a:solidFill>
                  <a:srgbClr val="CCCCCC">
                    <a:lumMod val="50000"/>
                  </a:srgbClr>
                </a:solidFill>
                <a:ea typeface="Arial Unicode MS" pitchFamily="34" charset="-128"/>
                <a:cs typeface="Calibri" pitchFamily="34" charset="0"/>
              </a:rPr>
              <a:t>has the result of accomplishing generalizability while avoiding over fitting a model on a training data set. In other words it deliberately trades off some predictive power to create models that are more robust and work for new data</a:t>
            </a:r>
            <a:r>
              <a:rPr lang="en-US" sz="1400" dirty="0" smtClean="0">
                <a:solidFill>
                  <a:srgbClr val="CCCCCC">
                    <a:lumMod val="50000"/>
                  </a:srgbClr>
                </a:solidFill>
                <a:ea typeface="Arial Unicode MS" pitchFamily="34" charset="-128"/>
                <a:cs typeface="Calibri" pitchFamily="34" charset="0"/>
              </a:rPr>
              <a:t>.</a:t>
            </a:r>
          </a:p>
          <a:p>
            <a:pPr lvl="0" defTabSz="776157">
              <a:spcAft>
                <a:spcPts val="300"/>
              </a:spcAft>
              <a:buClr>
                <a:srgbClr val="F0AB00"/>
              </a:buClr>
              <a:buFont typeface="Wingdings" pitchFamily="2" charset="2"/>
              <a:buChar char="§"/>
            </a:pPr>
            <a:endParaRPr lang="en-US" sz="1400" dirty="0">
              <a:solidFill>
                <a:srgbClr val="CCCCCC">
                  <a:lumMod val="50000"/>
                </a:srgbClr>
              </a:solidFill>
              <a:ea typeface="Arial Unicode MS" pitchFamily="34" charset="-128"/>
              <a:cs typeface="Calibri" pitchFamily="34" charset="0"/>
            </a:endParaRPr>
          </a:p>
          <a:p>
            <a:pPr lvl="0" defTabSz="776157">
              <a:spcAft>
                <a:spcPts val="300"/>
              </a:spcAft>
              <a:buClr>
                <a:srgbClr val="F0AB00"/>
              </a:buClr>
            </a:pPr>
            <a:endParaRPr lang="en-US" sz="1400" dirty="0">
              <a:solidFill>
                <a:srgbClr val="CCCCCC">
                  <a:lumMod val="50000"/>
                </a:srgbClr>
              </a:solidFill>
              <a:ea typeface="Arial Unicode MS" pitchFamily="34" charset="-128"/>
              <a:cs typeface="Calibri" pitchFamily="34" charset="0"/>
            </a:endParaRPr>
          </a:p>
        </p:txBody>
      </p:sp>
      <p:sp>
        <p:nvSpPr>
          <p:cNvPr id="2" name="Rectangle 1"/>
          <p:cNvSpPr/>
          <p:nvPr/>
        </p:nvSpPr>
        <p:spPr>
          <a:xfrm>
            <a:off x="4114800" y="5954875"/>
            <a:ext cx="4572000" cy="507831"/>
          </a:xfrm>
          <a:prstGeom prst="rect">
            <a:avLst/>
          </a:prstGeom>
        </p:spPr>
        <p:txBody>
          <a:bodyPr>
            <a:spAutoFit/>
          </a:bodyPr>
          <a:lstStyle/>
          <a:p>
            <a:pPr lvl="0" defTabSz="776157">
              <a:spcAft>
                <a:spcPts val="300"/>
              </a:spcAft>
              <a:buClr>
                <a:srgbClr val="F0AB00"/>
              </a:buClr>
            </a:pPr>
            <a:r>
              <a:rPr lang="en-US" sz="900" b="1" dirty="0" err="1">
                <a:ea typeface="Arial Unicode MS" pitchFamily="34" charset="-128"/>
                <a:cs typeface="Calibri" pitchFamily="34" charset="0"/>
              </a:rPr>
              <a:t>Vapnik</a:t>
            </a:r>
            <a:r>
              <a:rPr lang="en-US" sz="900" b="1" dirty="0">
                <a:ea typeface="Arial Unicode MS" pitchFamily="34" charset="-128"/>
                <a:cs typeface="Calibri" pitchFamily="34" charset="0"/>
              </a:rPr>
              <a:t>, V.N., and A. </a:t>
            </a:r>
            <a:r>
              <a:rPr lang="en-US" sz="900" b="1" dirty="0" err="1">
                <a:ea typeface="Arial Unicode MS" pitchFamily="34" charset="-128"/>
                <a:cs typeface="Calibri" pitchFamily="34" charset="0"/>
              </a:rPr>
              <a:t>Ya</a:t>
            </a:r>
            <a:r>
              <a:rPr lang="en-US" sz="900" b="1" dirty="0">
                <a:ea typeface="Arial Unicode MS" pitchFamily="34" charset="-128"/>
                <a:cs typeface="Calibri" pitchFamily="34" charset="0"/>
              </a:rPr>
              <a:t>. </a:t>
            </a:r>
            <a:r>
              <a:rPr lang="en-US" sz="900" b="1" dirty="0" err="1">
                <a:ea typeface="Arial Unicode MS" pitchFamily="34" charset="-128"/>
                <a:cs typeface="Calibri" pitchFamily="34" charset="0"/>
              </a:rPr>
              <a:t>Chervonenkis</a:t>
            </a:r>
            <a:r>
              <a:rPr lang="en-US" sz="900" b="1" dirty="0">
                <a:ea typeface="Arial Unicode MS" pitchFamily="34" charset="-128"/>
                <a:cs typeface="Calibri" pitchFamily="34" charset="0"/>
              </a:rPr>
              <a:t>, 1974. </a:t>
            </a:r>
            <a:r>
              <a:rPr lang="en-US" sz="900" dirty="0" err="1">
                <a:ea typeface="Arial Unicode MS" pitchFamily="34" charset="-128"/>
                <a:cs typeface="Calibri" pitchFamily="34" charset="0"/>
              </a:rPr>
              <a:t>Teoriya</a:t>
            </a:r>
            <a:r>
              <a:rPr lang="en-US" sz="900" dirty="0">
                <a:ea typeface="Arial Unicode MS" pitchFamily="34" charset="-128"/>
                <a:cs typeface="Calibri" pitchFamily="34" charset="0"/>
              </a:rPr>
              <a:t> </a:t>
            </a:r>
            <a:r>
              <a:rPr lang="en-US" sz="900" dirty="0" err="1">
                <a:ea typeface="Arial Unicode MS" pitchFamily="34" charset="-128"/>
                <a:cs typeface="Calibri" pitchFamily="34" charset="0"/>
              </a:rPr>
              <a:t>Raspoznavaniya</a:t>
            </a:r>
            <a:r>
              <a:rPr lang="en-US" sz="900" dirty="0">
                <a:ea typeface="Arial Unicode MS" pitchFamily="34" charset="-128"/>
                <a:cs typeface="Calibri" pitchFamily="34" charset="0"/>
              </a:rPr>
              <a:t> </a:t>
            </a:r>
            <a:r>
              <a:rPr lang="en-US" sz="900" dirty="0" err="1">
                <a:ea typeface="Arial Unicode MS" pitchFamily="34" charset="-128"/>
                <a:cs typeface="Calibri" pitchFamily="34" charset="0"/>
              </a:rPr>
              <a:t>Obrazov</a:t>
            </a:r>
            <a:r>
              <a:rPr lang="en-US" sz="900" dirty="0">
                <a:ea typeface="Arial Unicode MS" pitchFamily="34" charset="-128"/>
                <a:cs typeface="Calibri" pitchFamily="34" charset="0"/>
              </a:rPr>
              <a:t>: </a:t>
            </a:r>
            <a:r>
              <a:rPr lang="en-US" sz="900" dirty="0" err="1">
                <a:ea typeface="Arial Unicode MS" pitchFamily="34" charset="-128"/>
                <a:cs typeface="Calibri" pitchFamily="34" charset="0"/>
              </a:rPr>
              <a:t>Statisticheskie</a:t>
            </a:r>
            <a:r>
              <a:rPr lang="en-US" sz="900" dirty="0">
                <a:ea typeface="Arial Unicode MS" pitchFamily="34" charset="-128"/>
                <a:cs typeface="Calibri" pitchFamily="34" charset="0"/>
              </a:rPr>
              <a:t> </a:t>
            </a:r>
            <a:r>
              <a:rPr lang="en-US" sz="900" dirty="0" err="1">
                <a:ea typeface="Arial Unicode MS" pitchFamily="34" charset="-128"/>
                <a:cs typeface="Calibri" pitchFamily="34" charset="0"/>
              </a:rPr>
              <a:t>Problemy</a:t>
            </a:r>
            <a:r>
              <a:rPr lang="en-US" sz="900" dirty="0">
                <a:ea typeface="Arial Unicode MS" pitchFamily="34" charset="-128"/>
                <a:cs typeface="Calibri" pitchFamily="34" charset="0"/>
              </a:rPr>
              <a:t> </a:t>
            </a:r>
            <a:r>
              <a:rPr lang="en-US" sz="900" dirty="0" err="1">
                <a:ea typeface="Arial Unicode MS" pitchFamily="34" charset="-128"/>
                <a:cs typeface="Calibri" pitchFamily="34" charset="0"/>
              </a:rPr>
              <a:t>Obucheniya</a:t>
            </a:r>
            <a:r>
              <a:rPr lang="en-US" sz="900" dirty="0">
                <a:ea typeface="Arial Unicode MS" pitchFamily="34" charset="-128"/>
                <a:cs typeface="Calibri" pitchFamily="34" charset="0"/>
              </a:rPr>
              <a:t>. (Russian) [Theory of Pattern Recognition: Statistical Problems of Learning]. Moscow: </a:t>
            </a:r>
            <a:r>
              <a:rPr lang="en-US" sz="900" dirty="0" err="1">
                <a:ea typeface="Arial Unicode MS" pitchFamily="34" charset="-128"/>
                <a:cs typeface="Calibri" pitchFamily="34" charset="0"/>
              </a:rPr>
              <a:t>Nauka</a:t>
            </a:r>
            <a:r>
              <a:rPr lang="en-US" sz="900" dirty="0">
                <a:ea typeface="Arial Unicode MS" pitchFamily="34" charset="-128"/>
                <a:cs typeface="Calibri" pitchFamily="34" charset="0"/>
              </a:rPr>
              <a:t>.</a:t>
            </a:r>
          </a:p>
        </p:txBody>
      </p:sp>
      <p:pic>
        <p:nvPicPr>
          <p:cNvPr id="11"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280" y="2122472"/>
            <a:ext cx="3779520" cy="32484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430259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110166220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820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solidFill>
          <a:ln w="6350" algn="ctr">
            <a:noFill/>
            <a:miter lim="800000"/>
            <a:headEnd/>
            <a:tailEnd/>
          </a:ln>
        </p:spPr>
        <p:txBody>
          <a:bodyPr vert="horz" wrap="none" lIns="0" tIns="0" rIns="0" bIns="0" rtlCol="0" anchor="ctr" anchorCtr="0">
            <a:noAutofit/>
          </a:bodyPr>
          <a:lstStyle/>
          <a:p>
            <a:pPr algn="ctr" fontAlgn="base">
              <a:spcBef>
                <a:spcPct val="0"/>
              </a:spcBef>
              <a:spcAft>
                <a:spcPct val="0"/>
              </a:spcAft>
              <a:buClr>
                <a:srgbClr val="F0AB00"/>
              </a:buClr>
              <a:buSzPct val="80000"/>
            </a:pPr>
            <a:endParaRPr lang="en-US" altLang="zh-HK" sz="1100" b="1" kern="0" dirty="0">
              <a:solidFill>
                <a:srgbClr val="000000"/>
              </a:solidFill>
              <a:cs typeface="Arial"/>
              <a:sym typeface="Arial"/>
            </a:endParaRPr>
          </a:p>
        </p:txBody>
      </p:sp>
      <p:sp>
        <p:nvSpPr>
          <p:cNvPr id="8" name="Title 7"/>
          <p:cNvSpPr>
            <a:spLocks noGrp="1"/>
          </p:cNvSpPr>
          <p:nvPr>
            <p:ph type="title"/>
          </p:nvPr>
        </p:nvSpPr>
        <p:spPr>
          <a:xfrm>
            <a:off x="396666" y="362138"/>
            <a:ext cx="7886722" cy="756000"/>
          </a:xfrm>
        </p:spPr>
        <p:txBody>
          <a:bodyPr/>
          <a:lstStyle/>
          <a:p>
            <a:r>
              <a:rPr lang="de-DE" sz="1800" dirty="0"/>
              <a:t>Introduction to Next Generation Business Intelligence with </a:t>
            </a:r>
            <a:r>
              <a:rPr lang="en-CA" sz="1800" dirty="0"/>
              <a:t>Automated Analytics Mode in SAP Predictive Analytics</a:t>
            </a:r>
            <a:r>
              <a:rPr lang="en-US" sz="1800" dirty="0" smtClean="0"/>
              <a:t/>
            </a:r>
            <a:br>
              <a:rPr lang="en-US" sz="1800" dirty="0" smtClean="0"/>
            </a:br>
            <a:r>
              <a:rPr lang="en-US" sz="1700" cap="small" dirty="0" smtClean="0">
                <a:solidFill>
                  <a:srgbClr val="FFC000"/>
                </a:solidFill>
              </a:rPr>
              <a:t>Agenda</a:t>
            </a:r>
            <a:endParaRPr lang="en-US" altLang="zh-HK" sz="1700" b="0" cap="small" dirty="0">
              <a:solidFill>
                <a:srgbClr val="FFC000"/>
              </a:solidFill>
            </a:endParaRPr>
          </a:p>
        </p:txBody>
      </p:sp>
      <p:cxnSp>
        <p:nvCxnSpPr>
          <p:cNvPr id="12" name="Straight Connector 11"/>
          <p:cNvCxnSpPr/>
          <p:nvPr/>
        </p:nvCxnSpPr>
        <p:spPr>
          <a:xfrm>
            <a:off x="500063" y="1425181"/>
            <a:ext cx="0" cy="4945856"/>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bwMode="gray">
          <a:xfrm>
            <a:off x="400050" y="1571960"/>
            <a:ext cx="200025" cy="207169"/>
          </a:xfrm>
          <a:prstGeom prst="ellipse">
            <a:avLst/>
          </a:prstGeom>
          <a:solidFill>
            <a:schemeClr val="bg1"/>
          </a:solidFill>
          <a:ln w="190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16" name="Rectangle 15"/>
          <p:cNvSpPr/>
          <p:nvPr/>
        </p:nvSpPr>
        <p:spPr bwMode="gray">
          <a:xfrm>
            <a:off x="864394" y="1473733"/>
            <a:ext cx="7418994" cy="403622"/>
          </a:xfrm>
          <a:prstGeom prst="rect">
            <a:avLst/>
          </a:prstGeom>
          <a:solidFill>
            <a:schemeClr val="bg1"/>
          </a:solidFill>
          <a:ln w="19050" algn="ctr">
            <a:solidFill>
              <a:schemeClr val="bg1">
                <a:lumMod val="85000"/>
              </a:schemeClr>
            </a:solid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en-US" b="1" cap="small" dirty="0">
                <a:solidFill>
                  <a:srgbClr val="CCCCCC">
                    <a:lumMod val="50000"/>
                  </a:srgbClr>
                </a:solidFill>
                <a:latin typeface="Calibri" pitchFamily="34" charset="0"/>
                <a:cs typeface="Calibri" pitchFamily="34" charset="0"/>
              </a:rPr>
              <a:t>Business Analytics in the Era of Big Data</a:t>
            </a:r>
            <a:endParaRPr lang="en-US" b="1" kern="0" dirty="0">
              <a:solidFill>
                <a:srgbClr val="CCCCCC">
                  <a:lumMod val="50000"/>
                </a:srgbClr>
              </a:solidFill>
              <a:ea typeface="Arial Unicode MS" pitchFamily="34" charset="-128"/>
              <a:cs typeface="Arial Unicode MS" pitchFamily="34" charset="-128"/>
            </a:endParaRPr>
          </a:p>
        </p:txBody>
      </p:sp>
      <p:sp>
        <p:nvSpPr>
          <p:cNvPr id="32" name="Oval 31"/>
          <p:cNvSpPr/>
          <p:nvPr/>
        </p:nvSpPr>
        <p:spPr bwMode="gray">
          <a:xfrm>
            <a:off x="398687" y="3878829"/>
            <a:ext cx="200025" cy="207169"/>
          </a:xfrm>
          <a:prstGeom prst="ellipse">
            <a:avLst/>
          </a:prstGeom>
          <a:solidFill>
            <a:schemeClr val="bg1"/>
          </a:solidFill>
          <a:ln w="190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3" name="Rectangle 32"/>
          <p:cNvSpPr/>
          <p:nvPr/>
        </p:nvSpPr>
        <p:spPr bwMode="gray">
          <a:xfrm>
            <a:off x="865074" y="2946163"/>
            <a:ext cx="7418994" cy="403621"/>
          </a:xfrm>
          <a:prstGeom prst="rect">
            <a:avLst/>
          </a:prstGeom>
          <a:solidFill>
            <a:schemeClr val="bg1"/>
          </a:solidFill>
          <a:ln w="19050" algn="ctr">
            <a:solidFill>
              <a:schemeClr val="bg1">
                <a:lumMod val="85000"/>
              </a:schemeClr>
            </a:solid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en-US" b="1" cap="small" dirty="0" smtClean="0">
                <a:solidFill>
                  <a:srgbClr val="CCCCCC">
                    <a:lumMod val="50000"/>
                  </a:srgbClr>
                </a:solidFill>
                <a:latin typeface="Calibri" pitchFamily="34" charset="0"/>
                <a:cs typeface="Calibri" pitchFamily="34" charset="0"/>
              </a:rPr>
              <a:t>Opportunities and benefits for companies</a:t>
            </a:r>
            <a:endParaRPr lang="en-US" b="1" cap="small" dirty="0">
              <a:solidFill>
                <a:srgbClr val="CCCCCC">
                  <a:lumMod val="50000"/>
                </a:srgbClr>
              </a:solidFill>
              <a:latin typeface="Calibri" pitchFamily="34" charset="0"/>
              <a:cs typeface="Calibri" pitchFamily="34" charset="0"/>
            </a:endParaRPr>
          </a:p>
        </p:txBody>
      </p:sp>
      <p:sp>
        <p:nvSpPr>
          <p:cNvPr id="37" name="Oval 36"/>
          <p:cNvSpPr/>
          <p:nvPr/>
        </p:nvSpPr>
        <p:spPr bwMode="gray">
          <a:xfrm>
            <a:off x="396666" y="4811496"/>
            <a:ext cx="200025" cy="207169"/>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8" name="Rectangle 37"/>
          <p:cNvSpPr/>
          <p:nvPr/>
        </p:nvSpPr>
        <p:spPr bwMode="gray">
          <a:xfrm>
            <a:off x="865074" y="3812875"/>
            <a:ext cx="7418994" cy="405442"/>
          </a:xfrm>
          <a:prstGeom prst="rect">
            <a:avLst/>
          </a:prstGeom>
          <a:solidFill>
            <a:schemeClr val="bg1"/>
          </a:solidFill>
          <a:ln w="19050" algn="ctr">
            <a:solidFill>
              <a:schemeClr val="bg1">
                <a:lumMod val="85000"/>
              </a:schemeClr>
            </a:solid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en-US" b="1" cap="small" dirty="0">
                <a:solidFill>
                  <a:srgbClr val="CCCCCC">
                    <a:lumMod val="50000"/>
                  </a:srgbClr>
                </a:solidFill>
                <a:latin typeface="Calibri" pitchFamily="34" charset="0"/>
                <a:cs typeface="Calibri" pitchFamily="34" charset="0"/>
              </a:rPr>
              <a:t>Introducing </a:t>
            </a:r>
            <a:r>
              <a:rPr lang="en-US" b="1" cap="small" dirty="0" smtClean="0">
                <a:solidFill>
                  <a:srgbClr val="CCCCCC">
                    <a:lumMod val="50000"/>
                  </a:srgbClr>
                </a:solidFill>
                <a:latin typeface="Calibri" pitchFamily="34" charset="0"/>
                <a:cs typeface="Calibri" pitchFamily="34" charset="0"/>
              </a:rPr>
              <a:t>Predictive Analytics</a:t>
            </a:r>
            <a:endParaRPr lang="en-US" b="1" cap="small" dirty="0">
              <a:solidFill>
                <a:srgbClr val="CCCCCC">
                  <a:lumMod val="50000"/>
                </a:srgbClr>
              </a:solidFill>
              <a:latin typeface="Calibri" pitchFamily="34" charset="0"/>
              <a:cs typeface="Calibri" pitchFamily="34" charset="0"/>
            </a:endParaRPr>
          </a:p>
        </p:txBody>
      </p:sp>
      <p:sp>
        <p:nvSpPr>
          <p:cNvPr id="39" name="Oval 38"/>
          <p:cNvSpPr/>
          <p:nvPr/>
        </p:nvSpPr>
        <p:spPr bwMode="gray">
          <a:xfrm>
            <a:off x="400050" y="2308174"/>
            <a:ext cx="200025" cy="207169"/>
          </a:xfrm>
          <a:prstGeom prst="ellipse">
            <a:avLst/>
          </a:prstGeom>
          <a:solidFill>
            <a:schemeClr val="bg1"/>
          </a:solidFill>
          <a:ln w="190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40" name="Rectangle 39"/>
          <p:cNvSpPr/>
          <p:nvPr/>
        </p:nvSpPr>
        <p:spPr bwMode="gray">
          <a:xfrm>
            <a:off x="864394" y="2209948"/>
            <a:ext cx="7418994" cy="403622"/>
          </a:xfrm>
          <a:prstGeom prst="rect">
            <a:avLst/>
          </a:prstGeom>
          <a:solidFill>
            <a:schemeClr val="bg1"/>
          </a:solidFill>
          <a:ln w="19050" algn="ctr">
            <a:solidFill>
              <a:schemeClr val="bg1">
                <a:lumMod val="85000"/>
              </a:schemeClr>
            </a:solid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en-US" b="1" cap="small" dirty="0" smtClean="0">
                <a:solidFill>
                  <a:srgbClr val="CCCCCC">
                    <a:lumMod val="50000"/>
                  </a:srgbClr>
                </a:solidFill>
                <a:latin typeface="Calibri" pitchFamily="34" charset="0"/>
                <a:cs typeface="Calibri" pitchFamily="34" charset="0"/>
              </a:rPr>
              <a:t>Challenges for companies</a:t>
            </a:r>
            <a:endParaRPr lang="en-US" b="1" kern="0" dirty="0">
              <a:solidFill>
                <a:srgbClr val="CCCCCC">
                  <a:lumMod val="50000"/>
                </a:srgbClr>
              </a:solidFill>
              <a:ea typeface="Arial Unicode MS" pitchFamily="34" charset="-128"/>
              <a:cs typeface="Arial Unicode MS" pitchFamily="34" charset="-128"/>
            </a:endParaRPr>
          </a:p>
        </p:txBody>
      </p:sp>
      <p:sp>
        <p:nvSpPr>
          <p:cNvPr id="15" name="Rectangle 14"/>
          <p:cNvSpPr/>
          <p:nvPr/>
        </p:nvSpPr>
        <p:spPr bwMode="gray">
          <a:xfrm>
            <a:off x="864394" y="4615044"/>
            <a:ext cx="7418994" cy="60007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lIns="90000" tIns="72000" rIns="90000" bIns="72000" rtlCol="0" anchor="ctr"/>
          <a:lstStyle/>
          <a:p>
            <a:pPr fontAlgn="base">
              <a:spcBef>
                <a:spcPct val="50000"/>
              </a:spcBef>
              <a:spcAft>
                <a:spcPct val="0"/>
              </a:spcAft>
              <a:buClr>
                <a:srgbClr val="F0AB00"/>
              </a:buClr>
              <a:buSzPct val="80000"/>
            </a:pPr>
            <a:r>
              <a:rPr lang="en-US" b="1" cap="small" dirty="0">
                <a:solidFill>
                  <a:srgbClr val="CCCCCC">
                    <a:lumMod val="50000"/>
                  </a:srgbClr>
                </a:solidFill>
                <a:latin typeface="Calibri" pitchFamily="34" charset="0"/>
                <a:cs typeface="Calibri" pitchFamily="34" charset="0"/>
              </a:rPr>
              <a:t>How does </a:t>
            </a:r>
            <a:r>
              <a:rPr lang="en-US" b="1" cap="small" dirty="0" smtClean="0">
                <a:solidFill>
                  <a:srgbClr val="CCCCCC">
                    <a:lumMod val="50000"/>
                  </a:srgbClr>
                </a:solidFill>
                <a:latin typeface="Calibri" pitchFamily="34" charset="0"/>
                <a:cs typeface="Calibri" pitchFamily="34" charset="0"/>
              </a:rPr>
              <a:t>Predictive Analytics </a:t>
            </a:r>
            <a:r>
              <a:rPr lang="en-US" b="1" cap="small" dirty="0">
                <a:solidFill>
                  <a:srgbClr val="CCCCCC">
                    <a:lumMod val="50000"/>
                  </a:srgbClr>
                </a:solidFill>
                <a:latin typeface="Calibri" pitchFamily="34" charset="0"/>
                <a:cs typeface="Calibri" pitchFamily="34" charset="0"/>
              </a:rPr>
              <a:t>fit in with other existing SAP Advanced Analytics Solutions?</a:t>
            </a:r>
          </a:p>
        </p:txBody>
      </p:sp>
      <p:sp>
        <p:nvSpPr>
          <p:cNvPr id="17" name="Rectangle 16"/>
          <p:cNvSpPr/>
          <p:nvPr/>
        </p:nvSpPr>
        <p:spPr bwMode="gray">
          <a:xfrm>
            <a:off x="865074" y="5645937"/>
            <a:ext cx="7418994" cy="403622"/>
          </a:xfrm>
          <a:prstGeom prst="rect">
            <a:avLst/>
          </a:prstGeom>
          <a:solidFill>
            <a:schemeClr val="bg1"/>
          </a:solidFill>
          <a:ln w="19050" algn="ctr">
            <a:solidFill>
              <a:schemeClr val="bg2"/>
            </a:solid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en-US" b="1" cap="small" dirty="0" smtClean="0">
                <a:solidFill>
                  <a:srgbClr val="CCCCCC">
                    <a:lumMod val="50000"/>
                  </a:srgbClr>
                </a:solidFill>
                <a:latin typeface="Calibri" pitchFamily="34" charset="0"/>
                <a:cs typeface="Calibri" pitchFamily="34" charset="0"/>
              </a:rPr>
              <a:t>Predictive Analytics – Hands On Tutorials</a:t>
            </a:r>
            <a:endParaRPr lang="en-US" b="1" cap="small" dirty="0">
              <a:solidFill>
                <a:srgbClr val="CCCCCC">
                  <a:lumMod val="50000"/>
                </a:srgbClr>
              </a:solidFill>
              <a:latin typeface="Calibri" pitchFamily="34" charset="0"/>
              <a:cs typeface="Calibri" pitchFamily="34" charset="0"/>
            </a:endParaRPr>
          </a:p>
        </p:txBody>
      </p:sp>
      <p:sp>
        <p:nvSpPr>
          <p:cNvPr id="18" name="Oval 17"/>
          <p:cNvSpPr/>
          <p:nvPr/>
        </p:nvSpPr>
        <p:spPr bwMode="gray">
          <a:xfrm>
            <a:off x="400050" y="3044388"/>
            <a:ext cx="200025" cy="207169"/>
          </a:xfrm>
          <a:prstGeom prst="ellipse">
            <a:avLst/>
          </a:prstGeom>
          <a:solidFill>
            <a:schemeClr val="bg1"/>
          </a:solidFill>
          <a:ln w="190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19" name="Oval 18"/>
          <p:cNvSpPr/>
          <p:nvPr/>
        </p:nvSpPr>
        <p:spPr bwMode="gray">
          <a:xfrm>
            <a:off x="400050" y="5744164"/>
            <a:ext cx="200025" cy="207169"/>
          </a:xfrm>
          <a:prstGeom prst="ellipse">
            <a:avLst/>
          </a:prstGeom>
          <a:solidFill>
            <a:schemeClr val="bg1"/>
          </a:solidFill>
          <a:ln w="19050" algn="ctr">
            <a:solidFill>
              <a:schemeClr val="bg2"/>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4517078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278358850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922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solidFill>
          <a:ln w="6350" algn="ctr">
            <a:noFill/>
            <a:miter lim="800000"/>
            <a:headEnd/>
            <a:tailEnd/>
          </a:ln>
        </p:spPr>
        <p:txBody>
          <a:bodyPr vert="horz" wrap="none" lIns="0" tIns="0" rIns="0" bIns="0" rtlCol="0" anchor="ctr" anchorCtr="0">
            <a:noAutofit/>
          </a:bodyPr>
          <a:lstStyle/>
          <a:p>
            <a:pPr algn="ctr" fontAlgn="base">
              <a:spcBef>
                <a:spcPct val="0"/>
              </a:spcBef>
              <a:spcAft>
                <a:spcPct val="0"/>
              </a:spcAft>
              <a:buClr>
                <a:srgbClr val="F0AB00"/>
              </a:buClr>
              <a:buSzPct val="80000"/>
            </a:pPr>
            <a:endParaRPr kumimoji="0" lang="en-US" altLang="zh-HK" sz="1100" b="1" u="none" strike="noStrike" kern="0" cap="none" spc="0" normalizeH="0" noProof="0" dirty="0" smtClean="0">
              <a:ln>
                <a:noFill/>
              </a:ln>
              <a:effectLst/>
              <a:uLnTx/>
              <a:uFillTx/>
              <a:cs typeface="Arial"/>
              <a:sym typeface="Arial"/>
            </a:endParaRPr>
          </a:p>
        </p:txBody>
      </p:sp>
      <p:sp>
        <p:nvSpPr>
          <p:cNvPr id="8" name="Title 7"/>
          <p:cNvSpPr>
            <a:spLocks noGrp="1"/>
          </p:cNvSpPr>
          <p:nvPr>
            <p:ph type="title"/>
          </p:nvPr>
        </p:nvSpPr>
        <p:spPr>
          <a:xfrm>
            <a:off x="324000" y="324000"/>
            <a:ext cx="8068160" cy="756000"/>
          </a:xfrm>
        </p:spPr>
        <p:txBody>
          <a:bodyPr/>
          <a:lstStyle/>
          <a:p>
            <a:pPr fontAlgn="base">
              <a:spcBef>
                <a:spcPct val="50000"/>
              </a:spcBef>
              <a:spcAft>
                <a:spcPct val="0"/>
              </a:spcAft>
            </a:pPr>
            <a:r>
              <a:rPr lang="de-DE" sz="1800" dirty="0"/>
              <a:t>Introduction to Next Generation Business Intelligence with </a:t>
            </a:r>
            <a:r>
              <a:rPr lang="en-CA" sz="1800" dirty="0"/>
              <a:t>Automated Analytics Mode in SAP Predictive Analytics</a:t>
            </a:r>
            <a:r>
              <a:rPr lang="en-US" sz="1800" dirty="0" smtClean="0"/>
              <a:t/>
            </a:r>
            <a:br>
              <a:rPr lang="en-US" sz="1800" dirty="0" smtClean="0"/>
            </a:br>
            <a:r>
              <a:rPr lang="en-US" sz="1700" cap="small" dirty="0">
                <a:solidFill>
                  <a:srgbClr val="FFC000"/>
                </a:solidFill>
                <a:latin typeface="Calibri" pitchFamily="34" charset="0"/>
                <a:cs typeface="Calibri" pitchFamily="34" charset="0"/>
              </a:rPr>
              <a:t>How does </a:t>
            </a:r>
            <a:r>
              <a:rPr lang="en-US" sz="1700" cap="small" dirty="0" smtClean="0">
                <a:solidFill>
                  <a:srgbClr val="FFC000"/>
                </a:solidFill>
                <a:latin typeface="Calibri" pitchFamily="34" charset="0"/>
                <a:cs typeface="Calibri" pitchFamily="34" charset="0"/>
              </a:rPr>
              <a:t>Predictive Analytics </a:t>
            </a:r>
            <a:r>
              <a:rPr lang="en-US" sz="1700" cap="small" dirty="0">
                <a:solidFill>
                  <a:srgbClr val="FFC000"/>
                </a:solidFill>
                <a:latin typeface="Calibri" pitchFamily="34" charset="0"/>
                <a:cs typeface="Calibri" pitchFamily="34" charset="0"/>
              </a:rPr>
              <a:t>fit in with other existing SAP Advanced Analytics Solutions?</a:t>
            </a:r>
          </a:p>
        </p:txBody>
      </p:sp>
      <p:sp>
        <p:nvSpPr>
          <p:cNvPr id="7" name="TextBox 62"/>
          <p:cNvSpPr txBox="1">
            <a:spLocks noChangeArrowheads="1"/>
          </p:cNvSpPr>
          <p:nvPr/>
        </p:nvSpPr>
        <p:spPr bwMode="auto">
          <a:xfrm>
            <a:off x="281874" y="1533270"/>
            <a:ext cx="8862126" cy="376037"/>
          </a:xfrm>
          <a:prstGeom prst="rect">
            <a:avLst/>
          </a:prstGeom>
          <a:noFill/>
          <a:ln w="9525">
            <a:noFill/>
            <a:miter lim="800000"/>
            <a:headEnd/>
            <a:tailEnd/>
          </a:ln>
        </p:spPr>
        <p:txBody>
          <a:bodyPr wrap="square" lIns="128561" tIns="64280" rIns="128561" bIns="64280">
            <a:spAutoFit/>
          </a:bodyPr>
          <a:lstStyle/>
          <a:p>
            <a:pPr algn="ctr"/>
            <a:r>
              <a:rPr lang="en-US" sz="1600" b="1" cap="small" dirty="0">
                <a:solidFill>
                  <a:schemeClr val="bg2">
                    <a:lumMod val="50000"/>
                  </a:schemeClr>
                </a:solidFill>
                <a:latin typeface="+mj-lt"/>
                <a:ea typeface="Arial Unicode MS" pitchFamily="34" charset="-128"/>
                <a:cs typeface="Calibri" pitchFamily="34" charset="0"/>
              </a:rPr>
              <a:t>Different Tools for different Users</a:t>
            </a:r>
          </a:p>
        </p:txBody>
      </p:sp>
      <p:cxnSp>
        <p:nvCxnSpPr>
          <p:cNvPr id="9"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rotWithShape="1">
          <a:blip r:embed="rId8"/>
          <a:srcRect t="3581" b="4451"/>
          <a:stretch/>
        </p:blipFill>
        <p:spPr>
          <a:xfrm>
            <a:off x="613117" y="2038218"/>
            <a:ext cx="7985265" cy="4266260"/>
          </a:xfrm>
          <a:prstGeom prst="rect">
            <a:avLst/>
          </a:prstGeom>
        </p:spPr>
      </p:pic>
    </p:spTree>
    <p:extLst>
      <p:ext uri="{BB962C8B-B14F-4D97-AF65-F5344CB8AC3E}">
        <p14:creationId xmlns:p14="http://schemas.microsoft.com/office/powerpoint/2010/main" val="41697253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324976831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362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solidFill>
          <a:ln w="6350" algn="ctr">
            <a:noFill/>
            <a:miter lim="800000"/>
            <a:headEnd/>
            <a:tailEnd/>
          </a:ln>
        </p:spPr>
        <p:txBody>
          <a:bodyPr vert="horz" wrap="none" lIns="0" tIns="0" rIns="0" bIns="0" rtlCol="0" anchor="ctr" anchorCtr="0">
            <a:noAutofit/>
          </a:bodyPr>
          <a:lstStyle/>
          <a:p>
            <a:pPr algn="ctr" fontAlgn="base">
              <a:spcBef>
                <a:spcPct val="0"/>
              </a:spcBef>
              <a:spcAft>
                <a:spcPct val="0"/>
              </a:spcAft>
              <a:buClr>
                <a:srgbClr val="F0AB00"/>
              </a:buClr>
              <a:buSzPct val="80000"/>
            </a:pPr>
            <a:endParaRPr lang="en-US" altLang="zh-HK" sz="1100" b="1" kern="0" dirty="0">
              <a:solidFill>
                <a:srgbClr val="000000"/>
              </a:solidFill>
              <a:cs typeface="Arial"/>
              <a:sym typeface="Arial"/>
            </a:endParaRPr>
          </a:p>
        </p:txBody>
      </p:sp>
      <p:sp>
        <p:nvSpPr>
          <p:cNvPr id="8" name="Title 7"/>
          <p:cNvSpPr>
            <a:spLocks noGrp="1"/>
          </p:cNvSpPr>
          <p:nvPr>
            <p:ph type="title"/>
          </p:nvPr>
        </p:nvSpPr>
        <p:spPr>
          <a:xfrm>
            <a:off x="323999" y="324000"/>
            <a:ext cx="8181646" cy="756000"/>
          </a:xfrm>
        </p:spPr>
        <p:txBody>
          <a:bodyPr/>
          <a:lstStyle/>
          <a:p>
            <a:r>
              <a:rPr lang="de-DE" sz="1800" dirty="0"/>
              <a:t>Introduction to Next Generation Business Intelligence with </a:t>
            </a:r>
            <a:r>
              <a:rPr lang="en-CA" sz="1800" dirty="0"/>
              <a:t>Automated Analytics Mode in SAP Predictive Analytics</a:t>
            </a:r>
            <a:r>
              <a:rPr lang="en-US" sz="1800" dirty="0" smtClean="0"/>
              <a:t/>
            </a:r>
            <a:br>
              <a:rPr lang="en-US" sz="1800" dirty="0" smtClean="0"/>
            </a:br>
            <a:r>
              <a:rPr lang="en-US" sz="1700" cap="small" dirty="0" smtClean="0">
                <a:solidFill>
                  <a:srgbClr val="FFC000"/>
                </a:solidFill>
              </a:rPr>
              <a:t>Agenda</a:t>
            </a:r>
            <a:endParaRPr lang="en-US" altLang="zh-HK" sz="1700" b="0" cap="small" dirty="0">
              <a:solidFill>
                <a:srgbClr val="FFC000"/>
              </a:solidFill>
            </a:endParaRPr>
          </a:p>
        </p:txBody>
      </p:sp>
      <p:cxnSp>
        <p:nvCxnSpPr>
          <p:cNvPr id="12" name="Straight Connector 11"/>
          <p:cNvCxnSpPr/>
          <p:nvPr/>
        </p:nvCxnSpPr>
        <p:spPr>
          <a:xfrm>
            <a:off x="500063" y="1425181"/>
            <a:ext cx="0" cy="4945856"/>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bwMode="gray">
          <a:xfrm>
            <a:off x="400050" y="1571960"/>
            <a:ext cx="200025" cy="207169"/>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16" name="Rectangle 15"/>
          <p:cNvSpPr/>
          <p:nvPr/>
        </p:nvSpPr>
        <p:spPr bwMode="gray">
          <a:xfrm>
            <a:off x="864394" y="1473733"/>
            <a:ext cx="7418994" cy="403622"/>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lIns="90000" tIns="72000" rIns="90000" bIns="72000" rtlCol="0" anchor="ctr"/>
          <a:lstStyle/>
          <a:p>
            <a:pPr fontAlgn="base">
              <a:spcBef>
                <a:spcPct val="50000"/>
              </a:spcBef>
              <a:spcAft>
                <a:spcPct val="0"/>
              </a:spcAft>
              <a:buClr>
                <a:srgbClr val="F0AB00"/>
              </a:buClr>
              <a:buSzPct val="80000"/>
            </a:pPr>
            <a:r>
              <a:rPr lang="en-US" b="1" cap="small" dirty="0">
                <a:solidFill>
                  <a:srgbClr val="CCCCCC">
                    <a:lumMod val="50000"/>
                  </a:srgbClr>
                </a:solidFill>
                <a:latin typeface="Calibri" pitchFamily="34" charset="0"/>
                <a:cs typeface="Calibri" pitchFamily="34" charset="0"/>
              </a:rPr>
              <a:t>Business Analytics in the Era of Big Data</a:t>
            </a:r>
            <a:endParaRPr lang="en-US" b="1" kern="0" dirty="0">
              <a:solidFill>
                <a:srgbClr val="CCCCCC">
                  <a:lumMod val="50000"/>
                </a:srgbClr>
              </a:solidFill>
              <a:ea typeface="Arial Unicode MS" pitchFamily="34" charset="-128"/>
              <a:cs typeface="Arial Unicode MS" pitchFamily="34" charset="-128"/>
            </a:endParaRPr>
          </a:p>
        </p:txBody>
      </p:sp>
      <p:sp>
        <p:nvSpPr>
          <p:cNvPr id="32" name="Oval 31"/>
          <p:cNvSpPr/>
          <p:nvPr/>
        </p:nvSpPr>
        <p:spPr bwMode="gray">
          <a:xfrm>
            <a:off x="398687" y="3878829"/>
            <a:ext cx="200025" cy="207169"/>
          </a:xfrm>
          <a:prstGeom prst="ellipse">
            <a:avLst/>
          </a:prstGeom>
          <a:solidFill>
            <a:schemeClr val="bg1"/>
          </a:solidFill>
          <a:ln w="190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3" name="Rectangle 32"/>
          <p:cNvSpPr/>
          <p:nvPr/>
        </p:nvSpPr>
        <p:spPr bwMode="gray">
          <a:xfrm>
            <a:off x="865074" y="2946163"/>
            <a:ext cx="7418994" cy="403621"/>
          </a:xfrm>
          <a:prstGeom prst="rect">
            <a:avLst/>
          </a:prstGeom>
          <a:solidFill>
            <a:schemeClr val="bg1"/>
          </a:solidFill>
          <a:ln w="19050" algn="ctr">
            <a:solidFill>
              <a:schemeClr val="bg1">
                <a:lumMod val="85000"/>
              </a:schemeClr>
            </a:solid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en-US" b="1" cap="small" dirty="0" smtClean="0">
                <a:solidFill>
                  <a:srgbClr val="CCCCCC">
                    <a:lumMod val="50000"/>
                  </a:srgbClr>
                </a:solidFill>
                <a:latin typeface="Calibri" pitchFamily="34" charset="0"/>
                <a:cs typeface="Calibri" pitchFamily="34" charset="0"/>
              </a:rPr>
              <a:t>Opportunities and benefits for companies</a:t>
            </a:r>
            <a:endParaRPr lang="en-US" b="1" cap="small" dirty="0">
              <a:solidFill>
                <a:srgbClr val="CCCCCC">
                  <a:lumMod val="50000"/>
                </a:srgbClr>
              </a:solidFill>
              <a:latin typeface="Calibri" pitchFamily="34" charset="0"/>
              <a:cs typeface="Calibri" pitchFamily="34" charset="0"/>
            </a:endParaRPr>
          </a:p>
        </p:txBody>
      </p:sp>
      <p:sp>
        <p:nvSpPr>
          <p:cNvPr id="37" name="Oval 36"/>
          <p:cNvSpPr/>
          <p:nvPr/>
        </p:nvSpPr>
        <p:spPr bwMode="gray">
          <a:xfrm>
            <a:off x="396666" y="4811496"/>
            <a:ext cx="200025" cy="207169"/>
          </a:xfrm>
          <a:prstGeom prst="ellipse">
            <a:avLst/>
          </a:prstGeom>
          <a:solidFill>
            <a:schemeClr val="bg1"/>
          </a:solidFill>
          <a:ln w="190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8" name="Rectangle 37"/>
          <p:cNvSpPr/>
          <p:nvPr/>
        </p:nvSpPr>
        <p:spPr bwMode="gray">
          <a:xfrm>
            <a:off x="865074" y="3812875"/>
            <a:ext cx="7418994" cy="405442"/>
          </a:xfrm>
          <a:prstGeom prst="rect">
            <a:avLst/>
          </a:prstGeom>
          <a:solidFill>
            <a:schemeClr val="bg1"/>
          </a:solidFill>
          <a:ln w="19050" algn="ctr">
            <a:solidFill>
              <a:schemeClr val="bg1">
                <a:lumMod val="85000"/>
              </a:schemeClr>
            </a:solid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en-US" b="1" cap="small" dirty="0">
                <a:solidFill>
                  <a:srgbClr val="CCCCCC">
                    <a:lumMod val="50000"/>
                  </a:srgbClr>
                </a:solidFill>
                <a:latin typeface="Calibri" pitchFamily="34" charset="0"/>
                <a:cs typeface="Calibri" pitchFamily="34" charset="0"/>
              </a:rPr>
              <a:t>Introducing </a:t>
            </a:r>
            <a:r>
              <a:rPr lang="en-US" b="1" cap="small" dirty="0" smtClean="0">
                <a:solidFill>
                  <a:srgbClr val="CCCCCC">
                    <a:lumMod val="50000"/>
                  </a:srgbClr>
                </a:solidFill>
                <a:latin typeface="Calibri" pitchFamily="34" charset="0"/>
                <a:cs typeface="Calibri" pitchFamily="34" charset="0"/>
              </a:rPr>
              <a:t>Predictive Analytics</a:t>
            </a:r>
            <a:endParaRPr lang="en-US" b="1" cap="small" dirty="0">
              <a:solidFill>
                <a:srgbClr val="CCCCCC">
                  <a:lumMod val="50000"/>
                </a:srgbClr>
              </a:solidFill>
              <a:latin typeface="Calibri" pitchFamily="34" charset="0"/>
              <a:cs typeface="Calibri" pitchFamily="34" charset="0"/>
            </a:endParaRPr>
          </a:p>
        </p:txBody>
      </p:sp>
      <p:sp>
        <p:nvSpPr>
          <p:cNvPr id="39" name="Oval 38"/>
          <p:cNvSpPr/>
          <p:nvPr/>
        </p:nvSpPr>
        <p:spPr bwMode="gray">
          <a:xfrm>
            <a:off x="400050" y="2308174"/>
            <a:ext cx="200025" cy="207169"/>
          </a:xfrm>
          <a:prstGeom prst="ellipse">
            <a:avLst/>
          </a:prstGeom>
          <a:solidFill>
            <a:schemeClr val="bg1"/>
          </a:solidFill>
          <a:ln w="190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40" name="Rectangle 39"/>
          <p:cNvSpPr/>
          <p:nvPr/>
        </p:nvSpPr>
        <p:spPr bwMode="gray">
          <a:xfrm>
            <a:off x="864394" y="2209948"/>
            <a:ext cx="7418994" cy="403622"/>
          </a:xfrm>
          <a:prstGeom prst="rect">
            <a:avLst/>
          </a:prstGeom>
          <a:solidFill>
            <a:schemeClr val="bg1"/>
          </a:solidFill>
          <a:ln w="19050" algn="ctr">
            <a:solidFill>
              <a:schemeClr val="bg1">
                <a:lumMod val="85000"/>
              </a:schemeClr>
            </a:solid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en-US" b="1" cap="small" dirty="0" smtClean="0">
                <a:solidFill>
                  <a:srgbClr val="CCCCCC">
                    <a:lumMod val="50000"/>
                  </a:srgbClr>
                </a:solidFill>
                <a:latin typeface="Calibri" pitchFamily="34" charset="0"/>
                <a:cs typeface="Calibri" pitchFamily="34" charset="0"/>
              </a:rPr>
              <a:t>Challenges for companies</a:t>
            </a:r>
            <a:endParaRPr lang="en-US" b="1" kern="0" dirty="0">
              <a:solidFill>
                <a:srgbClr val="CCCCCC">
                  <a:lumMod val="50000"/>
                </a:srgbClr>
              </a:solidFill>
              <a:ea typeface="Arial Unicode MS" pitchFamily="34" charset="-128"/>
              <a:cs typeface="Arial Unicode MS" pitchFamily="34" charset="-128"/>
            </a:endParaRPr>
          </a:p>
        </p:txBody>
      </p:sp>
      <p:sp>
        <p:nvSpPr>
          <p:cNvPr id="15" name="Rectangle 14"/>
          <p:cNvSpPr/>
          <p:nvPr/>
        </p:nvSpPr>
        <p:spPr bwMode="gray">
          <a:xfrm>
            <a:off x="864394" y="4615044"/>
            <a:ext cx="7418994" cy="600074"/>
          </a:xfrm>
          <a:prstGeom prst="rect">
            <a:avLst/>
          </a:prstGeom>
          <a:solidFill>
            <a:schemeClr val="bg1"/>
          </a:solidFill>
          <a:ln w="19050" algn="ctr">
            <a:solidFill>
              <a:schemeClr val="bg1">
                <a:lumMod val="85000"/>
              </a:schemeClr>
            </a:solid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en-US" b="1" cap="small" dirty="0">
                <a:solidFill>
                  <a:srgbClr val="CCCCCC">
                    <a:lumMod val="50000"/>
                  </a:srgbClr>
                </a:solidFill>
                <a:latin typeface="Calibri" pitchFamily="34" charset="0"/>
                <a:cs typeface="Calibri" pitchFamily="34" charset="0"/>
              </a:rPr>
              <a:t>How does </a:t>
            </a:r>
            <a:r>
              <a:rPr lang="en-US" b="1" cap="small" dirty="0" smtClean="0">
                <a:solidFill>
                  <a:srgbClr val="CCCCCC">
                    <a:lumMod val="50000"/>
                  </a:srgbClr>
                </a:solidFill>
                <a:latin typeface="Calibri" pitchFamily="34" charset="0"/>
                <a:cs typeface="Calibri" pitchFamily="34" charset="0"/>
              </a:rPr>
              <a:t>Predictive Analytics </a:t>
            </a:r>
            <a:r>
              <a:rPr lang="en-US" b="1" cap="small" dirty="0">
                <a:solidFill>
                  <a:srgbClr val="CCCCCC">
                    <a:lumMod val="50000"/>
                  </a:srgbClr>
                </a:solidFill>
                <a:latin typeface="Calibri" pitchFamily="34" charset="0"/>
                <a:cs typeface="Calibri" pitchFamily="34" charset="0"/>
              </a:rPr>
              <a:t>fit in with other existing SAP Advanced Analytics Solutions?</a:t>
            </a:r>
          </a:p>
        </p:txBody>
      </p:sp>
      <p:sp>
        <p:nvSpPr>
          <p:cNvPr id="17" name="Rectangle 16"/>
          <p:cNvSpPr/>
          <p:nvPr/>
        </p:nvSpPr>
        <p:spPr bwMode="gray">
          <a:xfrm>
            <a:off x="865074" y="5645937"/>
            <a:ext cx="7418994" cy="403622"/>
          </a:xfrm>
          <a:prstGeom prst="rect">
            <a:avLst/>
          </a:prstGeom>
          <a:solidFill>
            <a:schemeClr val="bg1"/>
          </a:solidFill>
          <a:ln w="19050" algn="ctr">
            <a:solidFill>
              <a:schemeClr val="bg2"/>
            </a:solid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en-US" b="1" cap="small" dirty="0" smtClean="0">
                <a:solidFill>
                  <a:srgbClr val="CCCCCC">
                    <a:lumMod val="50000"/>
                  </a:srgbClr>
                </a:solidFill>
                <a:latin typeface="Calibri" pitchFamily="34" charset="0"/>
                <a:cs typeface="Calibri" pitchFamily="34" charset="0"/>
              </a:rPr>
              <a:t>Predictive Analytics – Hands On Tutorials</a:t>
            </a:r>
            <a:endParaRPr lang="en-US" b="1" cap="small" dirty="0">
              <a:solidFill>
                <a:srgbClr val="CCCCCC">
                  <a:lumMod val="50000"/>
                </a:srgbClr>
              </a:solidFill>
              <a:latin typeface="Calibri" pitchFamily="34" charset="0"/>
              <a:cs typeface="Calibri" pitchFamily="34" charset="0"/>
            </a:endParaRPr>
          </a:p>
        </p:txBody>
      </p:sp>
      <p:sp>
        <p:nvSpPr>
          <p:cNvPr id="18" name="Oval 17"/>
          <p:cNvSpPr/>
          <p:nvPr/>
        </p:nvSpPr>
        <p:spPr bwMode="gray">
          <a:xfrm>
            <a:off x="400050" y="3044388"/>
            <a:ext cx="200025" cy="207169"/>
          </a:xfrm>
          <a:prstGeom prst="ellipse">
            <a:avLst/>
          </a:prstGeom>
          <a:solidFill>
            <a:schemeClr val="bg1"/>
          </a:solidFill>
          <a:ln w="190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19" name="Oval 18"/>
          <p:cNvSpPr/>
          <p:nvPr/>
        </p:nvSpPr>
        <p:spPr bwMode="gray">
          <a:xfrm>
            <a:off x="400050" y="5744164"/>
            <a:ext cx="200025" cy="207169"/>
          </a:xfrm>
          <a:prstGeom prst="ellipse">
            <a:avLst/>
          </a:prstGeom>
          <a:solidFill>
            <a:schemeClr val="bg1"/>
          </a:solidFill>
          <a:ln w="19050" algn="ctr">
            <a:solidFill>
              <a:schemeClr val="bg2"/>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2640937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222252133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025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solidFill>
          <a:ln w="6350" algn="ctr">
            <a:noFill/>
            <a:miter lim="800000"/>
            <a:headEnd/>
            <a:tailEnd/>
          </a:ln>
        </p:spPr>
        <p:txBody>
          <a:bodyPr vert="horz" wrap="none" lIns="0" tIns="0" rIns="0" bIns="0" rtlCol="0" anchor="ctr" anchorCtr="0">
            <a:noAutofit/>
          </a:bodyPr>
          <a:lstStyle/>
          <a:p>
            <a:pPr algn="ctr" fontAlgn="base">
              <a:spcBef>
                <a:spcPct val="0"/>
              </a:spcBef>
              <a:spcAft>
                <a:spcPct val="0"/>
              </a:spcAft>
              <a:buClr>
                <a:srgbClr val="F0AB00"/>
              </a:buClr>
              <a:buSzPct val="80000"/>
            </a:pPr>
            <a:endParaRPr kumimoji="0" lang="en-US" altLang="zh-HK" sz="1100" b="1" u="none" strike="noStrike" kern="0" cap="none" spc="0" normalizeH="0" noProof="0" dirty="0" smtClean="0">
              <a:ln>
                <a:noFill/>
              </a:ln>
              <a:effectLst/>
              <a:uLnTx/>
              <a:uFillTx/>
              <a:cs typeface="Arial"/>
              <a:sym typeface="Arial"/>
            </a:endParaRPr>
          </a:p>
        </p:txBody>
      </p:sp>
      <p:sp>
        <p:nvSpPr>
          <p:cNvPr id="8" name="Title 7"/>
          <p:cNvSpPr>
            <a:spLocks noGrp="1"/>
          </p:cNvSpPr>
          <p:nvPr>
            <p:ph type="title"/>
          </p:nvPr>
        </p:nvSpPr>
        <p:spPr>
          <a:xfrm>
            <a:off x="324000" y="324000"/>
            <a:ext cx="8068160" cy="756000"/>
          </a:xfrm>
        </p:spPr>
        <p:txBody>
          <a:bodyPr/>
          <a:lstStyle/>
          <a:p>
            <a:pPr fontAlgn="base">
              <a:spcBef>
                <a:spcPct val="50000"/>
              </a:spcBef>
              <a:spcAft>
                <a:spcPct val="0"/>
              </a:spcAft>
            </a:pPr>
            <a:r>
              <a:rPr lang="de-DE" sz="1800" dirty="0"/>
              <a:t>Introduction to Next Generation Business Intelligence with </a:t>
            </a:r>
            <a:r>
              <a:rPr lang="en-CA" sz="1800" dirty="0"/>
              <a:t>Automated Analytics Mode in SAP Predictive Analytics</a:t>
            </a:r>
            <a:r>
              <a:rPr lang="en-US" sz="1800" dirty="0" smtClean="0"/>
              <a:t/>
            </a:r>
            <a:br>
              <a:rPr lang="en-US" sz="1800" dirty="0" smtClean="0"/>
            </a:br>
            <a:r>
              <a:rPr lang="en-US" sz="1700" cap="small" dirty="0">
                <a:solidFill>
                  <a:srgbClr val="FFC000"/>
                </a:solidFill>
                <a:latin typeface="Calibri" pitchFamily="34" charset="0"/>
                <a:cs typeface="Calibri" pitchFamily="34" charset="0"/>
              </a:rPr>
              <a:t>How does </a:t>
            </a:r>
            <a:r>
              <a:rPr lang="en-US" sz="1700" cap="small" dirty="0" smtClean="0">
                <a:solidFill>
                  <a:srgbClr val="FFC000"/>
                </a:solidFill>
                <a:latin typeface="Calibri" pitchFamily="34" charset="0"/>
                <a:cs typeface="Calibri" pitchFamily="34" charset="0"/>
              </a:rPr>
              <a:t>Predictive Analytics </a:t>
            </a:r>
            <a:r>
              <a:rPr lang="en-US" sz="1700" cap="small" dirty="0">
                <a:solidFill>
                  <a:srgbClr val="FFC000"/>
                </a:solidFill>
                <a:latin typeface="Calibri" pitchFamily="34" charset="0"/>
                <a:cs typeface="Calibri" pitchFamily="34" charset="0"/>
              </a:rPr>
              <a:t>fit in with other existing SAP Advanced Analytics Solutions?</a:t>
            </a:r>
          </a:p>
        </p:txBody>
      </p:sp>
      <p:sp>
        <p:nvSpPr>
          <p:cNvPr id="7" name="TextBox 62"/>
          <p:cNvSpPr txBox="1">
            <a:spLocks noChangeArrowheads="1"/>
          </p:cNvSpPr>
          <p:nvPr/>
        </p:nvSpPr>
        <p:spPr bwMode="auto">
          <a:xfrm>
            <a:off x="281874" y="1533270"/>
            <a:ext cx="8862126" cy="376037"/>
          </a:xfrm>
          <a:prstGeom prst="rect">
            <a:avLst/>
          </a:prstGeom>
          <a:noFill/>
          <a:ln w="9525">
            <a:noFill/>
            <a:miter lim="800000"/>
            <a:headEnd/>
            <a:tailEnd/>
          </a:ln>
        </p:spPr>
        <p:txBody>
          <a:bodyPr wrap="square" lIns="128561" tIns="64280" rIns="128561" bIns="64280">
            <a:spAutoFit/>
          </a:bodyPr>
          <a:lstStyle/>
          <a:p>
            <a:pPr algn="ctr"/>
            <a:r>
              <a:rPr lang="en-US" sz="1600" b="1" cap="small" dirty="0" smtClean="0">
                <a:solidFill>
                  <a:schemeClr val="bg2">
                    <a:lumMod val="50000"/>
                  </a:schemeClr>
                </a:solidFill>
                <a:latin typeface="+mj-lt"/>
                <a:ea typeface="Arial Unicode MS" pitchFamily="34" charset="-128"/>
                <a:cs typeface="Calibri" pitchFamily="34" charset="0"/>
              </a:rPr>
              <a:t>Tools for Data Visualization</a:t>
            </a:r>
            <a:endParaRPr lang="en-US" sz="1600" b="1" cap="small" dirty="0">
              <a:solidFill>
                <a:schemeClr val="bg2">
                  <a:lumMod val="50000"/>
                </a:schemeClr>
              </a:solidFill>
              <a:latin typeface="+mj-lt"/>
              <a:ea typeface="Arial Unicode MS" pitchFamily="34" charset="-128"/>
              <a:cs typeface="Calibri" pitchFamily="34" charset="0"/>
            </a:endParaRPr>
          </a:p>
        </p:txBody>
      </p:sp>
      <p:cxnSp>
        <p:nvCxnSpPr>
          <p:cNvPr id="9"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rotWithShape="1">
          <a:blip r:embed="rId8"/>
          <a:srcRect b="5807"/>
          <a:stretch/>
        </p:blipFill>
        <p:spPr>
          <a:xfrm>
            <a:off x="388752" y="2107021"/>
            <a:ext cx="8252079" cy="4281903"/>
          </a:xfrm>
          <a:prstGeom prst="rect">
            <a:avLst/>
          </a:prstGeom>
        </p:spPr>
      </p:pic>
    </p:spTree>
    <p:extLst>
      <p:ext uri="{BB962C8B-B14F-4D97-AF65-F5344CB8AC3E}">
        <p14:creationId xmlns:p14="http://schemas.microsoft.com/office/powerpoint/2010/main" val="36859610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417640569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1276"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solidFill>
          <a:ln w="6350" algn="ctr">
            <a:noFill/>
            <a:miter lim="800000"/>
            <a:headEnd/>
            <a:tailEnd/>
          </a:ln>
        </p:spPr>
        <p:txBody>
          <a:bodyPr vert="horz" wrap="none" lIns="0" tIns="0" rIns="0" bIns="0" rtlCol="0" anchor="ctr" anchorCtr="0">
            <a:noAutofit/>
          </a:bodyPr>
          <a:lstStyle/>
          <a:p>
            <a:pPr algn="ctr" fontAlgn="base">
              <a:spcBef>
                <a:spcPct val="0"/>
              </a:spcBef>
              <a:spcAft>
                <a:spcPct val="0"/>
              </a:spcAft>
              <a:buClr>
                <a:srgbClr val="F0AB00"/>
              </a:buClr>
              <a:buSzPct val="80000"/>
            </a:pPr>
            <a:endParaRPr kumimoji="0" lang="en-US" altLang="zh-HK" sz="1100" b="1" u="none" strike="noStrike" kern="0" cap="none" spc="0" normalizeH="0" noProof="0" dirty="0" smtClean="0">
              <a:ln>
                <a:noFill/>
              </a:ln>
              <a:effectLst/>
              <a:uLnTx/>
              <a:uFillTx/>
              <a:cs typeface="Arial"/>
              <a:sym typeface="Arial"/>
            </a:endParaRPr>
          </a:p>
        </p:txBody>
      </p:sp>
      <p:sp>
        <p:nvSpPr>
          <p:cNvPr id="8" name="Title 7"/>
          <p:cNvSpPr>
            <a:spLocks noGrp="1"/>
          </p:cNvSpPr>
          <p:nvPr>
            <p:ph type="title"/>
          </p:nvPr>
        </p:nvSpPr>
        <p:spPr>
          <a:xfrm>
            <a:off x="324000" y="324000"/>
            <a:ext cx="8068160" cy="756000"/>
          </a:xfrm>
        </p:spPr>
        <p:txBody>
          <a:bodyPr/>
          <a:lstStyle/>
          <a:p>
            <a:pPr fontAlgn="base">
              <a:spcBef>
                <a:spcPct val="50000"/>
              </a:spcBef>
              <a:spcAft>
                <a:spcPct val="0"/>
              </a:spcAft>
            </a:pPr>
            <a:r>
              <a:rPr lang="de-DE" sz="1800" dirty="0"/>
              <a:t>Introduction to Next Generation Business Intelligence with </a:t>
            </a:r>
            <a:r>
              <a:rPr lang="en-CA" sz="1800" dirty="0"/>
              <a:t>Automated Analytics Mode in SAP Predictive Analytics</a:t>
            </a:r>
            <a:r>
              <a:rPr lang="en-US" sz="1800" dirty="0" smtClean="0"/>
              <a:t/>
            </a:r>
            <a:br>
              <a:rPr lang="en-US" sz="1800" dirty="0" smtClean="0"/>
            </a:br>
            <a:r>
              <a:rPr lang="en-US" sz="1700" cap="small" dirty="0">
                <a:solidFill>
                  <a:srgbClr val="FFC000"/>
                </a:solidFill>
                <a:latin typeface="Calibri" pitchFamily="34" charset="0"/>
                <a:cs typeface="Calibri" pitchFamily="34" charset="0"/>
              </a:rPr>
              <a:t>How does </a:t>
            </a:r>
            <a:r>
              <a:rPr lang="en-US" sz="1700" cap="small" dirty="0" smtClean="0">
                <a:solidFill>
                  <a:srgbClr val="FFC000"/>
                </a:solidFill>
                <a:latin typeface="Calibri" pitchFamily="34" charset="0"/>
                <a:cs typeface="Calibri" pitchFamily="34" charset="0"/>
              </a:rPr>
              <a:t>Predictive Analytics </a:t>
            </a:r>
            <a:r>
              <a:rPr lang="en-US" sz="1700" cap="small" dirty="0">
                <a:solidFill>
                  <a:srgbClr val="FFC000"/>
                </a:solidFill>
                <a:latin typeface="Calibri" pitchFamily="34" charset="0"/>
                <a:cs typeface="Calibri" pitchFamily="34" charset="0"/>
              </a:rPr>
              <a:t>fit in with other existing SAP Advanced Analytics Solutions?</a:t>
            </a:r>
          </a:p>
        </p:txBody>
      </p:sp>
      <p:sp>
        <p:nvSpPr>
          <p:cNvPr id="7" name="TextBox 62"/>
          <p:cNvSpPr txBox="1">
            <a:spLocks noChangeArrowheads="1"/>
          </p:cNvSpPr>
          <p:nvPr/>
        </p:nvSpPr>
        <p:spPr bwMode="auto">
          <a:xfrm>
            <a:off x="281874" y="1533270"/>
            <a:ext cx="8862126" cy="376037"/>
          </a:xfrm>
          <a:prstGeom prst="rect">
            <a:avLst/>
          </a:prstGeom>
          <a:noFill/>
          <a:ln w="9525">
            <a:noFill/>
            <a:miter lim="800000"/>
            <a:headEnd/>
            <a:tailEnd/>
          </a:ln>
        </p:spPr>
        <p:txBody>
          <a:bodyPr wrap="square" lIns="128561" tIns="64280" rIns="128561" bIns="64280">
            <a:spAutoFit/>
          </a:bodyPr>
          <a:lstStyle/>
          <a:p>
            <a:pPr algn="ctr"/>
            <a:r>
              <a:rPr lang="en-US" sz="1600" b="1" cap="small" dirty="0">
                <a:solidFill>
                  <a:schemeClr val="bg2">
                    <a:lumMod val="50000"/>
                  </a:schemeClr>
                </a:solidFill>
                <a:latin typeface="+mj-lt"/>
                <a:ea typeface="Arial Unicode MS" pitchFamily="34" charset="-128"/>
                <a:cs typeface="Calibri" pitchFamily="34" charset="0"/>
              </a:rPr>
              <a:t>Tools for Prediction and Data Modelling</a:t>
            </a:r>
          </a:p>
        </p:txBody>
      </p:sp>
      <p:cxnSp>
        <p:nvCxnSpPr>
          <p:cNvPr id="9"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8"/>
          <a:srcRect t="4016" b="4945"/>
          <a:stretch/>
        </p:blipFill>
        <p:spPr>
          <a:xfrm>
            <a:off x="412503" y="2071396"/>
            <a:ext cx="8258469" cy="4400656"/>
          </a:xfrm>
          <a:prstGeom prst="rect">
            <a:avLst/>
          </a:prstGeom>
        </p:spPr>
      </p:pic>
      <p:sp>
        <p:nvSpPr>
          <p:cNvPr id="3" name="TextBox 2"/>
          <p:cNvSpPr txBox="1"/>
          <p:nvPr/>
        </p:nvSpPr>
        <p:spPr>
          <a:xfrm>
            <a:off x="3467735" y="2224077"/>
            <a:ext cx="4924425"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CA" sz="1800" kern="0" dirty="0" smtClean="0">
                <a:solidFill>
                  <a:schemeClr val="tx1">
                    <a:lumMod val="50000"/>
                    <a:lumOff val="50000"/>
                  </a:schemeClr>
                </a:solidFill>
                <a:ea typeface="Arial Unicode MS" pitchFamily="34" charset="-128"/>
                <a:cs typeface="Arial Unicode MS" pitchFamily="34" charset="-128"/>
              </a:rPr>
              <a:t>(Expert Mode in SAP Predictive Analytics)</a:t>
            </a:r>
          </a:p>
        </p:txBody>
      </p:sp>
    </p:spTree>
    <p:extLst>
      <p:ext uri="{BB962C8B-B14F-4D97-AF65-F5344CB8AC3E}">
        <p14:creationId xmlns:p14="http://schemas.microsoft.com/office/powerpoint/2010/main" val="42696557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230538681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3323"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solidFill>
          <a:ln w="6350" algn="ctr">
            <a:noFill/>
            <a:miter lim="800000"/>
            <a:headEnd/>
            <a:tailEnd/>
          </a:ln>
        </p:spPr>
        <p:txBody>
          <a:bodyPr vert="horz" wrap="none" lIns="0" tIns="0" rIns="0" bIns="0" rtlCol="0" anchor="ctr" anchorCtr="0">
            <a:noAutofit/>
          </a:bodyPr>
          <a:lstStyle/>
          <a:p>
            <a:pPr algn="ctr" fontAlgn="base">
              <a:spcBef>
                <a:spcPct val="0"/>
              </a:spcBef>
              <a:spcAft>
                <a:spcPct val="0"/>
              </a:spcAft>
              <a:buClr>
                <a:srgbClr val="F0AB00"/>
              </a:buClr>
              <a:buSzPct val="80000"/>
            </a:pPr>
            <a:endParaRPr kumimoji="0" lang="en-US" altLang="zh-HK" sz="1100" b="1" u="none" strike="noStrike" kern="0" cap="none" spc="0" normalizeH="0" noProof="0" dirty="0" smtClean="0">
              <a:ln>
                <a:noFill/>
              </a:ln>
              <a:effectLst/>
              <a:uLnTx/>
              <a:uFillTx/>
              <a:cs typeface="Arial"/>
              <a:sym typeface="Arial"/>
            </a:endParaRPr>
          </a:p>
        </p:txBody>
      </p:sp>
      <p:sp>
        <p:nvSpPr>
          <p:cNvPr id="8" name="Title 7"/>
          <p:cNvSpPr>
            <a:spLocks noGrp="1"/>
          </p:cNvSpPr>
          <p:nvPr>
            <p:ph type="title"/>
          </p:nvPr>
        </p:nvSpPr>
        <p:spPr>
          <a:xfrm>
            <a:off x="324000" y="324000"/>
            <a:ext cx="8068160" cy="756000"/>
          </a:xfrm>
        </p:spPr>
        <p:txBody>
          <a:bodyPr/>
          <a:lstStyle/>
          <a:p>
            <a:pPr fontAlgn="base">
              <a:spcBef>
                <a:spcPct val="50000"/>
              </a:spcBef>
              <a:spcAft>
                <a:spcPct val="0"/>
              </a:spcAft>
            </a:pPr>
            <a:r>
              <a:rPr lang="de-DE" sz="1800" dirty="0"/>
              <a:t>Introduction to Next Generation Business Intelligence with </a:t>
            </a:r>
            <a:r>
              <a:rPr lang="en-CA" sz="1800" dirty="0"/>
              <a:t>Automated Analytics Mode in SAP Predictive Analytics</a:t>
            </a:r>
            <a:r>
              <a:rPr lang="en-US" sz="1800" dirty="0" smtClean="0"/>
              <a:t/>
            </a:r>
            <a:br>
              <a:rPr lang="en-US" sz="1800" dirty="0" smtClean="0"/>
            </a:br>
            <a:r>
              <a:rPr lang="en-US" sz="1700" cap="small" dirty="0">
                <a:solidFill>
                  <a:srgbClr val="FFC000"/>
                </a:solidFill>
                <a:latin typeface="Calibri" pitchFamily="34" charset="0"/>
                <a:cs typeface="Calibri" pitchFamily="34" charset="0"/>
              </a:rPr>
              <a:t>How does </a:t>
            </a:r>
            <a:r>
              <a:rPr lang="en-US" sz="1700" cap="small" dirty="0" smtClean="0">
                <a:solidFill>
                  <a:srgbClr val="FFC000"/>
                </a:solidFill>
                <a:latin typeface="Calibri" pitchFamily="34" charset="0"/>
                <a:cs typeface="Calibri" pitchFamily="34" charset="0"/>
              </a:rPr>
              <a:t>Predictive Analytics </a:t>
            </a:r>
            <a:r>
              <a:rPr lang="en-US" sz="1700" cap="small" dirty="0">
                <a:solidFill>
                  <a:srgbClr val="FFC000"/>
                </a:solidFill>
                <a:latin typeface="Calibri" pitchFamily="34" charset="0"/>
                <a:cs typeface="Calibri" pitchFamily="34" charset="0"/>
              </a:rPr>
              <a:t>fit in with other existing SAP Advanced Analytics Solutions?</a:t>
            </a:r>
          </a:p>
        </p:txBody>
      </p:sp>
      <p:sp>
        <p:nvSpPr>
          <p:cNvPr id="7" name="TextBox 62"/>
          <p:cNvSpPr txBox="1">
            <a:spLocks noChangeArrowheads="1"/>
          </p:cNvSpPr>
          <p:nvPr/>
        </p:nvSpPr>
        <p:spPr bwMode="auto">
          <a:xfrm>
            <a:off x="281874" y="1533270"/>
            <a:ext cx="8862126" cy="376037"/>
          </a:xfrm>
          <a:prstGeom prst="rect">
            <a:avLst/>
          </a:prstGeom>
          <a:noFill/>
          <a:ln w="9525">
            <a:noFill/>
            <a:miter lim="800000"/>
            <a:headEnd/>
            <a:tailEnd/>
          </a:ln>
        </p:spPr>
        <p:txBody>
          <a:bodyPr wrap="square" lIns="128561" tIns="64280" rIns="128561" bIns="64280">
            <a:spAutoFit/>
          </a:bodyPr>
          <a:lstStyle/>
          <a:p>
            <a:pPr algn="ctr"/>
            <a:r>
              <a:rPr lang="en-US" sz="1600" b="1" cap="small" dirty="0">
                <a:solidFill>
                  <a:schemeClr val="bg2">
                    <a:lumMod val="50000"/>
                  </a:schemeClr>
                </a:solidFill>
                <a:latin typeface="+mj-lt"/>
                <a:ea typeface="Arial Unicode MS" pitchFamily="34" charset="-128"/>
                <a:cs typeface="Calibri" pitchFamily="34" charset="0"/>
              </a:rPr>
              <a:t>Next Generation Predictive Analytics</a:t>
            </a:r>
          </a:p>
        </p:txBody>
      </p:sp>
      <p:cxnSp>
        <p:nvCxnSpPr>
          <p:cNvPr id="9"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rotWithShape="1">
          <a:blip r:embed="rId8"/>
          <a:srcRect t="5471" b="3537"/>
          <a:stretch/>
        </p:blipFill>
        <p:spPr>
          <a:xfrm>
            <a:off x="352501" y="2042555"/>
            <a:ext cx="8273284" cy="4417621"/>
          </a:xfrm>
          <a:prstGeom prst="rect">
            <a:avLst/>
          </a:prstGeom>
        </p:spPr>
      </p:pic>
      <p:sp>
        <p:nvSpPr>
          <p:cNvPr id="2" name="Rectangle 1"/>
          <p:cNvSpPr/>
          <p:nvPr/>
        </p:nvSpPr>
        <p:spPr>
          <a:xfrm>
            <a:off x="2655493" y="2100678"/>
            <a:ext cx="4929555" cy="369332"/>
          </a:xfrm>
          <a:prstGeom prst="rect">
            <a:avLst/>
          </a:prstGeom>
        </p:spPr>
        <p:txBody>
          <a:bodyPr wrap="none">
            <a:spAutoFit/>
          </a:bodyPr>
          <a:lstStyle/>
          <a:p>
            <a:pPr fontAlgn="base">
              <a:spcBef>
                <a:spcPct val="50000"/>
              </a:spcBef>
              <a:spcAft>
                <a:spcPct val="0"/>
              </a:spcAft>
              <a:buClr>
                <a:srgbClr val="F0AB00"/>
              </a:buClr>
              <a:buSzPct val="80000"/>
            </a:pPr>
            <a:r>
              <a:rPr lang="en-CA" kern="0" dirty="0" smtClean="0">
                <a:solidFill>
                  <a:schemeClr val="tx1">
                    <a:lumMod val="50000"/>
                    <a:lumOff val="50000"/>
                  </a:schemeClr>
                </a:solidFill>
                <a:ea typeface="Arial Unicode MS" pitchFamily="34" charset="-128"/>
                <a:cs typeface="Arial Unicode MS" pitchFamily="34" charset="-128"/>
              </a:rPr>
              <a:t>(Automated </a:t>
            </a:r>
            <a:r>
              <a:rPr lang="en-CA" kern="0" dirty="0">
                <a:solidFill>
                  <a:schemeClr val="tx1">
                    <a:lumMod val="50000"/>
                    <a:lumOff val="50000"/>
                  </a:schemeClr>
                </a:solidFill>
                <a:ea typeface="Arial Unicode MS" pitchFamily="34" charset="-128"/>
                <a:cs typeface="Arial Unicode MS" pitchFamily="34" charset="-128"/>
              </a:rPr>
              <a:t>Mode in SAP Predictive Analytics)</a:t>
            </a:r>
          </a:p>
        </p:txBody>
      </p:sp>
    </p:spTree>
    <p:extLst>
      <p:ext uri="{BB962C8B-B14F-4D97-AF65-F5344CB8AC3E}">
        <p14:creationId xmlns:p14="http://schemas.microsoft.com/office/powerpoint/2010/main" val="6521216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408551786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2299"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solidFill>
          <a:ln w="6350" algn="ctr">
            <a:noFill/>
            <a:miter lim="800000"/>
            <a:headEnd/>
            <a:tailEnd/>
          </a:ln>
        </p:spPr>
        <p:txBody>
          <a:bodyPr vert="horz" wrap="none" lIns="0" tIns="0" rIns="0" bIns="0" rtlCol="0" anchor="ctr" anchorCtr="0">
            <a:noAutofit/>
          </a:bodyPr>
          <a:lstStyle/>
          <a:p>
            <a:pPr algn="ctr" fontAlgn="base">
              <a:spcBef>
                <a:spcPct val="0"/>
              </a:spcBef>
              <a:spcAft>
                <a:spcPct val="0"/>
              </a:spcAft>
              <a:buClr>
                <a:srgbClr val="F0AB00"/>
              </a:buClr>
              <a:buSzPct val="80000"/>
            </a:pPr>
            <a:endParaRPr kumimoji="0" lang="en-US" altLang="zh-HK" sz="1100" b="1" u="none" strike="noStrike" kern="0" cap="none" spc="0" normalizeH="0" noProof="0" dirty="0" smtClean="0">
              <a:ln>
                <a:noFill/>
              </a:ln>
              <a:effectLst/>
              <a:uLnTx/>
              <a:uFillTx/>
              <a:cs typeface="Arial"/>
              <a:sym typeface="Arial"/>
            </a:endParaRPr>
          </a:p>
        </p:txBody>
      </p:sp>
      <p:sp>
        <p:nvSpPr>
          <p:cNvPr id="8" name="Title 7"/>
          <p:cNvSpPr>
            <a:spLocks noGrp="1"/>
          </p:cNvSpPr>
          <p:nvPr>
            <p:ph type="title"/>
          </p:nvPr>
        </p:nvSpPr>
        <p:spPr>
          <a:xfrm>
            <a:off x="324000" y="324000"/>
            <a:ext cx="8068160" cy="756000"/>
          </a:xfrm>
        </p:spPr>
        <p:txBody>
          <a:bodyPr/>
          <a:lstStyle/>
          <a:p>
            <a:pPr fontAlgn="base">
              <a:spcBef>
                <a:spcPct val="50000"/>
              </a:spcBef>
              <a:spcAft>
                <a:spcPct val="0"/>
              </a:spcAft>
            </a:pPr>
            <a:r>
              <a:rPr lang="de-DE" sz="1800" dirty="0"/>
              <a:t>Introduction to Next Generation Business Intelligence with </a:t>
            </a:r>
            <a:r>
              <a:rPr lang="en-CA" sz="1800" dirty="0"/>
              <a:t>Automated Analytics Mode in SAP Predictive Analytics</a:t>
            </a:r>
            <a:r>
              <a:rPr lang="en-US" sz="1800" dirty="0" smtClean="0"/>
              <a:t/>
            </a:r>
            <a:br>
              <a:rPr lang="en-US" sz="1800" dirty="0" smtClean="0"/>
            </a:br>
            <a:r>
              <a:rPr lang="en-US" sz="1700" cap="small" dirty="0">
                <a:solidFill>
                  <a:srgbClr val="FFC000"/>
                </a:solidFill>
                <a:latin typeface="Calibri" pitchFamily="34" charset="0"/>
                <a:cs typeface="Calibri" pitchFamily="34" charset="0"/>
              </a:rPr>
              <a:t>How does </a:t>
            </a:r>
            <a:r>
              <a:rPr lang="en-US" sz="1700" cap="small" dirty="0" smtClean="0">
                <a:solidFill>
                  <a:srgbClr val="FFC000"/>
                </a:solidFill>
                <a:latin typeface="Calibri" pitchFamily="34" charset="0"/>
                <a:cs typeface="Calibri" pitchFamily="34" charset="0"/>
              </a:rPr>
              <a:t>Predictive Analytics </a:t>
            </a:r>
            <a:r>
              <a:rPr lang="en-US" sz="1700" cap="small" dirty="0">
                <a:solidFill>
                  <a:srgbClr val="FFC000"/>
                </a:solidFill>
                <a:latin typeface="Calibri" pitchFamily="34" charset="0"/>
                <a:cs typeface="Calibri" pitchFamily="34" charset="0"/>
              </a:rPr>
              <a:t>fit in with other existing SAP Advanced Analytics Solutions?</a:t>
            </a:r>
          </a:p>
        </p:txBody>
      </p:sp>
      <p:sp>
        <p:nvSpPr>
          <p:cNvPr id="7" name="TextBox 62"/>
          <p:cNvSpPr txBox="1">
            <a:spLocks noChangeArrowheads="1"/>
          </p:cNvSpPr>
          <p:nvPr/>
        </p:nvSpPr>
        <p:spPr bwMode="auto">
          <a:xfrm>
            <a:off x="257815" y="1377707"/>
            <a:ext cx="8862126" cy="622258"/>
          </a:xfrm>
          <a:prstGeom prst="rect">
            <a:avLst/>
          </a:prstGeom>
          <a:noFill/>
          <a:ln w="9525">
            <a:noFill/>
            <a:miter lim="800000"/>
            <a:headEnd/>
            <a:tailEnd/>
          </a:ln>
        </p:spPr>
        <p:txBody>
          <a:bodyPr wrap="square" lIns="128561" tIns="64280" rIns="128561" bIns="64280">
            <a:spAutoFit/>
          </a:bodyPr>
          <a:lstStyle/>
          <a:p>
            <a:pPr algn="ctr"/>
            <a:r>
              <a:rPr lang="en-US" sz="1600" b="1" cap="small" dirty="0">
                <a:solidFill>
                  <a:schemeClr val="bg2">
                    <a:lumMod val="50000"/>
                  </a:schemeClr>
                </a:solidFill>
                <a:latin typeface="+mj-lt"/>
                <a:ea typeface="Arial Unicode MS" pitchFamily="34" charset="-128"/>
                <a:cs typeface="Calibri" pitchFamily="34" charset="0"/>
              </a:rPr>
              <a:t>Predictive </a:t>
            </a:r>
            <a:r>
              <a:rPr lang="en-US" sz="1600" b="1" cap="small" dirty="0" smtClean="0">
                <a:solidFill>
                  <a:schemeClr val="bg2">
                    <a:lumMod val="50000"/>
                  </a:schemeClr>
                </a:solidFill>
                <a:latin typeface="+mj-lt"/>
                <a:ea typeface="Arial Unicode MS" pitchFamily="34" charset="-128"/>
                <a:cs typeface="Calibri" pitchFamily="34" charset="0"/>
              </a:rPr>
              <a:t>Analytics </a:t>
            </a:r>
            <a:r>
              <a:rPr lang="en-US" sz="1600" b="1" cap="small" dirty="0">
                <a:solidFill>
                  <a:schemeClr val="bg2">
                    <a:lumMod val="50000"/>
                  </a:schemeClr>
                </a:solidFill>
                <a:latin typeface="+mj-lt"/>
                <a:ea typeface="Arial Unicode MS" pitchFamily="34" charset="-128"/>
                <a:cs typeface="Calibri" pitchFamily="34" charset="0"/>
              </a:rPr>
              <a:t>/ KXEN </a:t>
            </a:r>
            <a:br>
              <a:rPr lang="en-US" sz="1600" b="1" cap="small" dirty="0">
                <a:solidFill>
                  <a:schemeClr val="bg2">
                    <a:lumMod val="50000"/>
                  </a:schemeClr>
                </a:solidFill>
                <a:latin typeface="+mj-lt"/>
                <a:ea typeface="Arial Unicode MS" pitchFamily="34" charset="-128"/>
                <a:cs typeface="Calibri" pitchFamily="34" charset="0"/>
              </a:rPr>
            </a:br>
            <a:r>
              <a:rPr lang="en-US" sz="1600" cap="small" dirty="0">
                <a:solidFill>
                  <a:schemeClr val="bg2">
                    <a:lumMod val="50000"/>
                  </a:schemeClr>
                </a:solidFill>
                <a:latin typeface="+mj-lt"/>
                <a:ea typeface="Arial Unicode MS" pitchFamily="34" charset="-128"/>
                <a:cs typeface="Calibri" pitchFamily="34" charset="0"/>
              </a:rPr>
              <a:t>Roadmap for a Unified Code Base</a:t>
            </a:r>
          </a:p>
        </p:txBody>
      </p:sp>
      <p:cxnSp>
        <p:nvCxnSpPr>
          <p:cNvPr id="9"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82274"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024" y="2023631"/>
            <a:ext cx="7392424" cy="4551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1902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New name and product merging happened Feb. 11, 2015</a:t>
            </a:r>
            <a:endParaRPr lang="en-US" dirty="0"/>
          </a:p>
        </p:txBody>
      </p:sp>
      <p:pic>
        <p:nvPicPr>
          <p:cNvPr id="160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297" y="1639019"/>
            <a:ext cx="7949808" cy="3916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461969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The Solution now has 2 modes using the II or PA platform</a:t>
            </a:r>
            <a:endParaRPr lang="en-US" dirty="0"/>
          </a:p>
        </p:txBody>
      </p:sp>
      <p:sp>
        <p:nvSpPr>
          <p:cNvPr id="3" name="Text Placeholder 2"/>
          <p:cNvSpPr>
            <a:spLocks noGrp="1"/>
          </p:cNvSpPr>
          <p:nvPr>
            <p:ph type="body" sz="quarter" idx="10"/>
          </p:nvPr>
        </p:nvSpPr>
        <p:spPr/>
        <p:txBody>
          <a:bodyPr/>
          <a:lstStyle/>
          <a:p>
            <a:endParaRPr lang="en-US" dirty="0"/>
          </a:p>
        </p:txBody>
      </p:sp>
      <p:pic>
        <p:nvPicPr>
          <p:cNvPr id="161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649" y="1388853"/>
            <a:ext cx="8862723" cy="45690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53103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SAP Infinite Insight becomes SAP Predictive Analytics</a:t>
            </a:r>
            <a:endParaRPr lang="en-US" dirty="0"/>
          </a:p>
        </p:txBody>
      </p:sp>
      <p:sp>
        <p:nvSpPr>
          <p:cNvPr id="3" name="Text Placeholder 2"/>
          <p:cNvSpPr>
            <a:spLocks noGrp="1"/>
          </p:cNvSpPr>
          <p:nvPr>
            <p:ph type="body" sz="quarter" idx="10"/>
          </p:nvPr>
        </p:nvSpPr>
        <p:spPr/>
        <p:txBody>
          <a:bodyPr/>
          <a:lstStyle/>
          <a:p>
            <a:endParaRPr lang="en-US" dirty="0"/>
          </a:p>
        </p:txBody>
      </p:sp>
      <p:pic>
        <p:nvPicPr>
          <p:cNvPr id="162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868" y="1461909"/>
            <a:ext cx="8086725" cy="448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364351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011" y="324000"/>
            <a:ext cx="9014604" cy="756000"/>
          </a:xfrm>
        </p:spPr>
        <p:txBody>
          <a:bodyPr/>
          <a:lstStyle/>
          <a:p>
            <a:r>
              <a:rPr lang="en-CA" dirty="0" smtClean="0"/>
              <a:t>SAP PA becomes Expert Analytics in SAP Predictive Analytics</a:t>
            </a:r>
            <a:endParaRPr lang="en-US" dirty="0"/>
          </a:p>
        </p:txBody>
      </p:sp>
      <p:sp>
        <p:nvSpPr>
          <p:cNvPr id="3" name="Text Placeholder 2"/>
          <p:cNvSpPr>
            <a:spLocks noGrp="1"/>
          </p:cNvSpPr>
          <p:nvPr>
            <p:ph type="body" sz="quarter" idx="10"/>
          </p:nvPr>
        </p:nvSpPr>
        <p:spPr/>
        <p:txBody>
          <a:bodyPr/>
          <a:lstStyle/>
          <a:p>
            <a:endParaRPr lang="en-US" dirty="0"/>
          </a:p>
        </p:txBody>
      </p:sp>
      <p:pic>
        <p:nvPicPr>
          <p:cNvPr id="163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950" y="1515733"/>
            <a:ext cx="8124825" cy="453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67686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132571515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4347"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solidFill>
          <a:ln w="6350" algn="ctr">
            <a:noFill/>
            <a:miter lim="800000"/>
            <a:headEnd/>
            <a:tailEnd/>
          </a:ln>
        </p:spPr>
        <p:txBody>
          <a:bodyPr vert="horz" wrap="none" lIns="0" tIns="0" rIns="0" bIns="0" rtlCol="0" anchor="ctr" anchorCtr="0">
            <a:noAutofit/>
          </a:bodyPr>
          <a:lstStyle/>
          <a:p>
            <a:pPr algn="ctr" fontAlgn="base">
              <a:spcBef>
                <a:spcPct val="0"/>
              </a:spcBef>
              <a:spcAft>
                <a:spcPct val="0"/>
              </a:spcAft>
              <a:buClr>
                <a:srgbClr val="F0AB00"/>
              </a:buClr>
              <a:buSzPct val="80000"/>
            </a:pPr>
            <a:endParaRPr lang="en-US" altLang="zh-HK" sz="1100" b="1" kern="0" dirty="0">
              <a:solidFill>
                <a:srgbClr val="000000"/>
              </a:solidFill>
              <a:cs typeface="Arial"/>
              <a:sym typeface="Arial"/>
            </a:endParaRPr>
          </a:p>
        </p:txBody>
      </p:sp>
      <p:sp>
        <p:nvSpPr>
          <p:cNvPr id="8" name="Title 7"/>
          <p:cNvSpPr>
            <a:spLocks noGrp="1"/>
          </p:cNvSpPr>
          <p:nvPr>
            <p:ph type="title"/>
          </p:nvPr>
        </p:nvSpPr>
        <p:spPr>
          <a:xfrm>
            <a:off x="323999" y="324000"/>
            <a:ext cx="7867501" cy="756000"/>
          </a:xfrm>
        </p:spPr>
        <p:txBody>
          <a:bodyPr/>
          <a:lstStyle/>
          <a:p>
            <a:r>
              <a:rPr lang="de-DE" sz="1800" dirty="0"/>
              <a:t>Introduction to Next Generation Business Intelligence with </a:t>
            </a:r>
            <a:r>
              <a:rPr lang="en-CA" sz="1800" dirty="0"/>
              <a:t>Automated Analytics Mode in SAP Predictive Analytics</a:t>
            </a:r>
            <a:r>
              <a:rPr lang="en-US" sz="1800" dirty="0" smtClean="0"/>
              <a:t/>
            </a:r>
            <a:br>
              <a:rPr lang="en-US" sz="1800" dirty="0" smtClean="0"/>
            </a:br>
            <a:r>
              <a:rPr lang="en-US" sz="1700" cap="small" dirty="0" smtClean="0">
                <a:solidFill>
                  <a:srgbClr val="FFC000"/>
                </a:solidFill>
              </a:rPr>
              <a:t>Agenda</a:t>
            </a:r>
            <a:endParaRPr lang="en-US" altLang="zh-HK" sz="1700" b="0" cap="small" dirty="0">
              <a:solidFill>
                <a:srgbClr val="FFC000"/>
              </a:solidFill>
            </a:endParaRPr>
          </a:p>
        </p:txBody>
      </p:sp>
      <p:cxnSp>
        <p:nvCxnSpPr>
          <p:cNvPr id="12" name="Straight Connector 11"/>
          <p:cNvCxnSpPr/>
          <p:nvPr/>
        </p:nvCxnSpPr>
        <p:spPr>
          <a:xfrm>
            <a:off x="500063" y="1425181"/>
            <a:ext cx="0" cy="4945856"/>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bwMode="gray">
          <a:xfrm>
            <a:off x="400050" y="1571960"/>
            <a:ext cx="200025" cy="207169"/>
          </a:xfrm>
          <a:prstGeom prst="ellipse">
            <a:avLst/>
          </a:prstGeom>
          <a:solidFill>
            <a:schemeClr val="bg1"/>
          </a:solidFill>
          <a:ln w="190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16" name="Rectangle 15"/>
          <p:cNvSpPr/>
          <p:nvPr/>
        </p:nvSpPr>
        <p:spPr bwMode="gray">
          <a:xfrm>
            <a:off x="864394" y="1473733"/>
            <a:ext cx="7418994" cy="403622"/>
          </a:xfrm>
          <a:prstGeom prst="rect">
            <a:avLst/>
          </a:prstGeom>
          <a:solidFill>
            <a:schemeClr val="bg1"/>
          </a:solidFill>
          <a:ln w="19050" algn="ctr">
            <a:solidFill>
              <a:schemeClr val="bg1">
                <a:lumMod val="85000"/>
              </a:schemeClr>
            </a:solid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en-US" b="1" cap="small" dirty="0">
                <a:solidFill>
                  <a:srgbClr val="CCCCCC">
                    <a:lumMod val="50000"/>
                  </a:srgbClr>
                </a:solidFill>
                <a:latin typeface="Calibri" pitchFamily="34" charset="0"/>
                <a:cs typeface="Calibri" pitchFamily="34" charset="0"/>
              </a:rPr>
              <a:t>Business Analytics in the Era of Big Data</a:t>
            </a:r>
            <a:endParaRPr lang="en-US" b="1" kern="0" dirty="0">
              <a:solidFill>
                <a:srgbClr val="CCCCCC">
                  <a:lumMod val="50000"/>
                </a:srgbClr>
              </a:solidFill>
              <a:ea typeface="Arial Unicode MS" pitchFamily="34" charset="-128"/>
              <a:cs typeface="Arial Unicode MS" pitchFamily="34" charset="-128"/>
            </a:endParaRPr>
          </a:p>
        </p:txBody>
      </p:sp>
      <p:sp>
        <p:nvSpPr>
          <p:cNvPr id="32" name="Oval 31"/>
          <p:cNvSpPr/>
          <p:nvPr/>
        </p:nvSpPr>
        <p:spPr bwMode="gray">
          <a:xfrm>
            <a:off x="398687" y="3878829"/>
            <a:ext cx="200025" cy="207169"/>
          </a:xfrm>
          <a:prstGeom prst="ellipse">
            <a:avLst/>
          </a:prstGeom>
          <a:solidFill>
            <a:schemeClr val="bg1"/>
          </a:solidFill>
          <a:ln w="190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3" name="Rectangle 32"/>
          <p:cNvSpPr/>
          <p:nvPr/>
        </p:nvSpPr>
        <p:spPr bwMode="gray">
          <a:xfrm>
            <a:off x="865074" y="2946163"/>
            <a:ext cx="7418994" cy="403621"/>
          </a:xfrm>
          <a:prstGeom prst="rect">
            <a:avLst/>
          </a:prstGeom>
          <a:solidFill>
            <a:schemeClr val="bg1"/>
          </a:solidFill>
          <a:ln w="19050" algn="ctr">
            <a:solidFill>
              <a:schemeClr val="bg1">
                <a:lumMod val="85000"/>
              </a:schemeClr>
            </a:solid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en-US" b="1" cap="small" dirty="0" smtClean="0">
                <a:solidFill>
                  <a:srgbClr val="CCCCCC">
                    <a:lumMod val="50000"/>
                  </a:srgbClr>
                </a:solidFill>
                <a:latin typeface="Calibri" pitchFamily="34" charset="0"/>
                <a:cs typeface="Calibri" pitchFamily="34" charset="0"/>
              </a:rPr>
              <a:t>Opportunities and benefits for companies</a:t>
            </a:r>
            <a:endParaRPr lang="en-US" b="1" cap="small" dirty="0">
              <a:solidFill>
                <a:srgbClr val="CCCCCC">
                  <a:lumMod val="50000"/>
                </a:srgbClr>
              </a:solidFill>
              <a:latin typeface="Calibri" pitchFamily="34" charset="0"/>
              <a:cs typeface="Calibri" pitchFamily="34" charset="0"/>
            </a:endParaRPr>
          </a:p>
        </p:txBody>
      </p:sp>
      <p:sp>
        <p:nvSpPr>
          <p:cNvPr id="37" name="Oval 36"/>
          <p:cNvSpPr/>
          <p:nvPr/>
        </p:nvSpPr>
        <p:spPr bwMode="gray">
          <a:xfrm>
            <a:off x="396666" y="4811496"/>
            <a:ext cx="200025" cy="207169"/>
          </a:xfrm>
          <a:prstGeom prst="ellipse">
            <a:avLst/>
          </a:prstGeom>
          <a:solidFill>
            <a:schemeClr val="bg1"/>
          </a:solidFill>
          <a:ln w="190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8" name="Rectangle 37"/>
          <p:cNvSpPr/>
          <p:nvPr/>
        </p:nvSpPr>
        <p:spPr bwMode="gray">
          <a:xfrm>
            <a:off x="865074" y="3812875"/>
            <a:ext cx="7418994" cy="405442"/>
          </a:xfrm>
          <a:prstGeom prst="rect">
            <a:avLst/>
          </a:prstGeom>
          <a:solidFill>
            <a:schemeClr val="bg1"/>
          </a:solidFill>
          <a:ln w="19050" algn="ctr">
            <a:solidFill>
              <a:schemeClr val="bg1">
                <a:lumMod val="85000"/>
              </a:schemeClr>
            </a:solid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en-US" b="1" cap="small" dirty="0">
                <a:solidFill>
                  <a:srgbClr val="CCCCCC">
                    <a:lumMod val="50000"/>
                  </a:srgbClr>
                </a:solidFill>
                <a:latin typeface="Calibri" pitchFamily="34" charset="0"/>
                <a:cs typeface="Calibri" pitchFamily="34" charset="0"/>
              </a:rPr>
              <a:t>Introducing </a:t>
            </a:r>
            <a:r>
              <a:rPr lang="en-US" b="1" cap="small" dirty="0" smtClean="0">
                <a:solidFill>
                  <a:srgbClr val="CCCCCC">
                    <a:lumMod val="50000"/>
                  </a:srgbClr>
                </a:solidFill>
                <a:latin typeface="Calibri" pitchFamily="34" charset="0"/>
                <a:cs typeface="Calibri" pitchFamily="34" charset="0"/>
              </a:rPr>
              <a:t>Predictive Analytics</a:t>
            </a:r>
            <a:endParaRPr lang="en-US" b="1" cap="small" dirty="0">
              <a:solidFill>
                <a:srgbClr val="CCCCCC">
                  <a:lumMod val="50000"/>
                </a:srgbClr>
              </a:solidFill>
              <a:latin typeface="Calibri" pitchFamily="34" charset="0"/>
              <a:cs typeface="Calibri" pitchFamily="34" charset="0"/>
            </a:endParaRPr>
          </a:p>
        </p:txBody>
      </p:sp>
      <p:sp>
        <p:nvSpPr>
          <p:cNvPr id="39" name="Oval 38"/>
          <p:cNvSpPr/>
          <p:nvPr/>
        </p:nvSpPr>
        <p:spPr bwMode="gray">
          <a:xfrm>
            <a:off x="400050" y="2308174"/>
            <a:ext cx="200025" cy="207169"/>
          </a:xfrm>
          <a:prstGeom prst="ellipse">
            <a:avLst/>
          </a:prstGeom>
          <a:solidFill>
            <a:schemeClr val="bg1"/>
          </a:solidFill>
          <a:ln w="190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40" name="Rectangle 39"/>
          <p:cNvSpPr/>
          <p:nvPr/>
        </p:nvSpPr>
        <p:spPr bwMode="gray">
          <a:xfrm>
            <a:off x="864394" y="2209948"/>
            <a:ext cx="7418994" cy="403622"/>
          </a:xfrm>
          <a:prstGeom prst="rect">
            <a:avLst/>
          </a:prstGeom>
          <a:solidFill>
            <a:schemeClr val="bg1"/>
          </a:solidFill>
          <a:ln w="19050" algn="ctr">
            <a:solidFill>
              <a:schemeClr val="bg1">
                <a:lumMod val="85000"/>
              </a:schemeClr>
            </a:solid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en-US" b="1" cap="small" dirty="0" smtClean="0">
                <a:solidFill>
                  <a:srgbClr val="CCCCCC">
                    <a:lumMod val="50000"/>
                  </a:srgbClr>
                </a:solidFill>
                <a:latin typeface="Calibri" pitchFamily="34" charset="0"/>
                <a:cs typeface="Calibri" pitchFamily="34" charset="0"/>
              </a:rPr>
              <a:t>Challenges for companies</a:t>
            </a:r>
            <a:endParaRPr lang="en-US" b="1" kern="0" dirty="0">
              <a:solidFill>
                <a:srgbClr val="CCCCCC">
                  <a:lumMod val="50000"/>
                </a:srgbClr>
              </a:solidFill>
              <a:ea typeface="Arial Unicode MS" pitchFamily="34" charset="-128"/>
              <a:cs typeface="Arial Unicode MS" pitchFamily="34" charset="-128"/>
            </a:endParaRPr>
          </a:p>
        </p:txBody>
      </p:sp>
      <p:sp>
        <p:nvSpPr>
          <p:cNvPr id="15" name="Rectangle 14"/>
          <p:cNvSpPr/>
          <p:nvPr/>
        </p:nvSpPr>
        <p:spPr bwMode="gray">
          <a:xfrm>
            <a:off x="864394" y="4615044"/>
            <a:ext cx="7418994" cy="600074"/>
          </a:xfrm>
          <a:prstGeom prst="rect">
            <a:avLst/>
          </a:prstGeom>
          <a:solidFill>
            <a:schemeClr val="bg1"/>
          </a:solidFill>
          <a:ln w="19050" algn="ctr">
            <a:solidFill>
              <a:schemeClr val="bg1">
                <a:lumMod val="85000"/>
              </a:schemeClr>
            </a:solid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en-US" b="1" cap="small" dirty="0">
                <a:solidFill>
                  <a:srgbClr val="CCCCCC">
                    <a:lumMod val="50000"/>
                  </a:srgbClr>
                </a:solidFill>
                <a:latin typeface="Calibri" pitchFamily="34" charset="0"/>
                <a:cs typeface="Calibri" pitchFamily="34" charset="0"/>
              </a:rPr>
              <a:t>How does </a:t>
            </a:r>
            <a:r>
              <a:rPr lang="en-US" b="1" cap="small" dirty="0" smtClean="0">
                <a:solidFill>
                  <a:srgbClr val="CCCCCC">
                    <a:lumMod val="50000"/>
                  </a:srgbClr>
                </a:solidFill>
                <a:latin typeface="Calibri" pitchFamily="34" charset="0"/>
                <a:cs typeface="Calibri" pitchFamily="34" charset="0"/>
              </a:rPr>
              <a:t>Predictive Analytics </a:t>
            </a:r>
            <a:r>
              <a:rPr lang="en-US" b="1" cap="small" dirty="0">
                <a:solidFill>
                  <a:srgbClr val="CCCCCC">
                    <a:lumMod val="50000"/>
                  </a:srgbClr>
                </a:solidFill>
                <a:latin typeface="Calibri" pitchFamily="34" charset="0"/>
                <a:cs typeface="Calibri" pitchFamily="34" charset="0"/>
              </a:rPr>
              <a:t>fit in with other existing SAP Advanced Analytics Solutions?</a:t>
            </a:r>
          </a:p>
        </p:txBody>
      </p:sp>
      <p:sp>
        <p:nvSpPr>
          <p:cNvPr id="17" name="Rectangle 16"/>
          <p:cNvSpPr/>
          <p:nvPr/>
        </p:nvSpPr>
        <p:spPr bwMode="gray">
          <a:xfrm>
            <a:off x="865074" y="5645937"/>
            <a:ext cx="7418994" cy="403622"/>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lIns="90000" tIns="72000" rIns="90000" bIns="72000" rtlCol="0" anchor="ctr"/>
          <a:lstStyle/>
          <a:p>
            <a:pPr fontAlgn="base">
              <a:spcBef>
                <a:spcPct val="50000"/>
              </a:spcBef>
              <a:spcAft>
                <a:spcPct val="0"/>
              </a:spcAft>
              <a:buClr>
                <a:srgbClr val="F0AB00"/>
              </a:buClr>
              <a:buSzPct val="80000"/>
            </a:pPr>
            <a:r>
              <a:rPr lang="en-US" b="1" cap="small" dirty="0" smtClean="0">
                <a:solidFill>
                  <a:srgbClr val="CCCCCC">
                    <a:lumMod val="50000"/>
                  </a:srgbClr>
                </a:solidFill>
                <a:latin typeface="Calibri" pitchFamily="34" charset="0"/>
                <a:cs typeface="Calibri" pitchFamily="34" charset="0"/>
              </a:rPr>
              <a:t>Predictive Analytics – Hands On Tutorials</a:t>
            </a:r>
            <a:endParaRPr lang="en-US" b="1" cap="small" dirty="0">
              <a:solidFill>
                <a:srgbClr val="CCCCCC">
                  <a:lumMod val="50000"/>
                </a:srgbClr>
              </a:solidFill>
              <a:latin typeface="Calibri" pitchFamily="34" charset="0"/>
              <a:cs typeface="Calibri" pitchFamily="34" charset="0"/>
            </a:endParaRPr>
          </a:p>
        </p:txBody>
      </p:sp>
      <p:sp>
        <p:nvSpPr>
          <p:cNvPr id="18" name="Oval 17"/>
          <p:cNvSpPr/>
          <p:nvPr/>
        </p:nvSpPr>
        <p:spPr bwMode="gray">
          <a:xfrm>
            <a:off x="400050" y="3044388"/>
            <a:ext cx="200025" cy="207169"/>
          </a:xfrm>
          <a:prstGeom prst="ellipse">
            <a:avLst/>
          </a:prstGeom>
          <a:solidFill>
            <a:schemeClr val="bg1"/>
          </a:solidFill>
          <a:ln w="190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19" name="Oval 18"/>
          <p:cNvSpPr/>
          <p:nvPr/>
        </p:nvSpPr>
        <p:spPr bwMode="gray">
          <a:xfrm>
            <a:off x="400050" y="5744164"/>
            <a:ext cx="200025" cy="207169"/>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3845257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CA" dirty="0" smtClean="0"/>
              <a:t>Hands On Exercises</a:t>
            </a:r>
            <a:endParaRPr lang="en-US" dirty="0"/>
          </a:p>
        </p:txBody>
      </p:sp>
      <p:sp>
        <p:nvSpPr>
          <p:cNvPr id="5" name="Text Placeholder 4"/>
          <p:cNvSpPr>
            <a:spLocks noGrp="1"/>
          </p:cNvSpPr>
          <p:nvPr>
            <p:ph type="body" sz="quarter" idx="10"/>
          </p:nvPr>
        </p:nvSpPr>
        <p:spPr/>
        <p:txBody>
          <a:bodyPr/>
          <a:lstStyle/>
          <a:p>
            <a:r>
              <a:rPr lang="en-CA" dirty="0" smtClean="0"/>
              <a:t>The following four exercises will introduce you to the basics of how predictive modelling works in Predictive Analytics. </a:t>
            </a:r>
            <a:endParaRPr lang="en-US" dirty="0"/>
          </a:p>
        </p:txBody>
      </p:sp>
    </p:spTree>
    <p:extLst>
      <p:ext uri="{BB962C8B-B14F-4D97-AF65-F5344CB8AC3E}">
        <p14:creationId xmlns:p14="http://schemas.microsoft.com/office/powerpoint/2010/main" val="3498707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3765"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solidFill>
          <a:ln w="6350" algn="ctr">
            <a:noFill/>
            <a:miter lim="800000"/>
            <a:headEnd/>
            <a:tailEnd/>
          </a:ln>
        </p:spPr>
        <p:txBody>
          <a:bodyPr vert="horz" wrap="none" lIns="0" tIns="0" rIns="0" bIns="0" rtlCol="0" anchor="ctr" anchorCtr="0">
            <a:noAutofit/>
          </a:bodyPr>
          <a:lstStyle/>
          <a:p>
            <a:pPr algn="ctr" fontAlgn="base">
              <a:spcBef>
                <a:spcPct val="0"/>
              </a:spcBef>
              <a:spcAft>
                <a:spcPct val="0"/>
              </a:spcAft>
              <a:buClr>
                <a:srgbClr val="F0AB00"/>
              </a:buClr>
              <a:buSzPct val="80000"/>
            </a:pPr>
            <a:endParaRPr kumimoji="0" lang="en-US" altLang="zh-HK" sz="1100" b="1" u="none" strike="noStrike" kern="0" cap="none" spc="0" normalizeH="0" noProof="0" dirty="0" smtClean="0">
              <a:ln>
                <a:noFill/>
              </a:ln>
              <a:effectLst/>
              <a:uLnTx/>
              <a:uFillTx/>
              <a:cs typeface="Arial"/>
              <a:sym typeface="Arial"/>
            </a:endParaRPr>
          </a:p>
        </p:txBody>
      </p:sp>
      <p:sp>
        <p:nvSpPr>
          <p:cNvPr id="8" name="Title 7"/>
          <p:cNvSpPr>
            <a:spLocks noGrp="1"/>
          </p:cNvSpPr>
          <p:nvPr>
            <p:ph type="title"/>
          </p:nvPr>
        </p:nvSpPr>
        <p:spPr>
          <a:xfrm>
            <a:off x="324000" y="324000"/>
            <a:ext cx="7513488" cy="756000"/>
          </a:xfrm>
        </p:spPr>
        <p:txBody>
          <a:bodyPr/>
          <a:lstStyle/>
          <a:p>
            <a:pPr fontAlgn="base">
              <a:spcBef>
                <a:spcPct val="50000"/>
              </a:spcBef>
              <a:spcAft>
                <a:spcPct val="0"/>
              </a:spcAft>
            </a:pPr>
            <a:r>
              <a:rPr lang="de-DE" sz="1800" dirty="0"/>
              <a:t>Introduction to Next Generation Business </a:t>
            </a:r>
            <a:r>
              <a:rPr lang="de-DE" sz="1800" dirty="0" err="1"/>
              <a:t>Intelligence</a:t>
            </a:r>
            <a:r>
              <a:rPr lang="de-DE" sz="1800" dirty="0"/>
              <a:t> </a:t>
            </a:r>
            <a:r>
              <a:rPr lang="de-DE" sz="1800" dirty="0" err="1" smtClean="0"/>
              <a:t>with</a:t>
            </a:r>
            <a:r>
              <a:rPr lang="de-DE" sz="1800" dirty="0" smtClean="0"/>
              <a:t> A</a:t>
            </a:r>
            <a:r>
              <a:rPr lang="en-CA" sz="1800" dirty="0" err="1" smtClean="0"/>
              <a:t>utomated</a:t>
            </a:r>
            <a:r>
              <a:rPr lang="en-CA" sz="1800" dirty="0" smtClean="0"/>
              <a:t> </a:t>
            </a:r>
            <a:r>
              <a:rPr lang="en-CA" sz="1800" dirty="0"/>
              <a:t>Analytics Mode in SAP Predictive Analytics</a:t>
            </a:r>
            <a:r>
              <a:rPr lang="en-US" sz="1800" dirty="0" smtClean="0"/>
              <a:t/>
            </a:r>
            <a:br>
              <a:rPr lang="en-US" sz="1800" dirty="0" smtClean="0"/>
            </a:br>
            <a:r>
              <a:rPr lang="en-US" sz="1700" cap="small" dirty="0">
                <a:solidFill>
                  <a:srgbClr val="FFC000"/>
                </a:solidFill>
                <a:latin typeface="Calibri" pitchFamily="34" charset="0"/>
                <a:cs typeface="Calibri" pitchFamily="34" charset="0"/>
              </a:rPr>
              <a:t>Business Analytics in the Era of Big Data</a:t>
            </a:r>
          </a:p>
        </p:txBody>
      </p:sp>
      <p:sp>
        <p:nvSpPr>
          <p:cNvPr id="7" name="TextBox 62"/>
          <p:cNvSpPr txBox="1">
            <a:spLocks noChangeArrowheads="1"/>
          </p:cNvSpPr>
          <p:nvPr/>
        </p:nvSpPr>
        <p:spPr bwMode="auto">
          <a:xfrm>
            <a:off x="704995" y="1517881"/>
            <a:ext cx="7903893" cy="391426"/>
          </a:xfrm>
          <a:prstGeom prst="rect">
            <a:avLst/>
          </a:prstGeom>
          <a:noFill/>
          <a:ln w="9525">
            <a:noFill/>
            <a:miter lim="800000"/>
            <a:headEnd/>
            <a:tailEnd/>
          </a:ln>
        </p:spPr>
        <p:txBody>
          <a:bodyPr wrap="square" lIns="128561" tIns="64280" rIns="128561" bIns="64280">
            <a:spAutoFit/>
          </a:bodyPr>
          <a:lstStyle/>
          <a:p>
            <a:pPr algn="ctr"/>
            <a:r>
              <a:rPr lang="en-US" sz="1700" b="1" cap="small" dirty="0">
                <a:solidFill>
                  <a:schemeClr val="bg2">
                    <a:lumMod val="50000"/>
                  </a:schemeClr>
                </a:solidFill>
                <a:latin typeface="+mj-lt"/>
                <a:ea typeface="Arial Unicode MS" pitchFamily="34" charset="-128"/>
                <a:cs typeface="Calibri" pitchFamily="34" charset="0"/>
              </a:rPr>
              <a:t>Business Analytics in the Era of Big Data</a:t>
            </a:r>
          </a:p>
        </p:txBody>
      </p:sp>
      <p:cxnSp>
        <p:nvCxnSpPr>
          <p:cNvPr id="9"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Textfeld 7"/>
          <p:cNvSpPr txBox="1"/>
          <p:nvPr/>
        </p:nvSpPr>
        <p:spPr bwMode="auto">
          <a:xfrm>
            <a:off x="3845859" y="2256675"/>
            <a:ext cx="4763030" cy="3519838"/>
          </a:xfrm>
          <a:prstGeom prst="rect">
            <a:avLst/>
          </a:prstGeom>
          <a:solidFill>
            <a:schemeClr val="accent1">
              <a:alpha val="0"/>
            </a:schemeClr>
          </a:solidFill>
          <a:ln w="19050" cap="flat" cmpd="sng" algn="ctr">
            <a:noFill/>
            <a:prstDash val="solid"/>
            <a:round/>
            <a:headEnd type="none" w="med" len="med"/>
            <a:tailEnd type="triangle" w="sm" len="lg"/>
          </a:ln>
          <a:effectLst/>
        </p:spPr>
        <p:txBody>
          <a:bodyPr lIns="89985" tIns="46792" rIns="89985" bIns="46792"/>
          <a:lstStyle/>
          <a:p>
            <a:pPr defTabSz="776157">
              <a:spcAft>
                <a:spcPts val="300"/>
              </a:spcAft>
              <a:buClr>
                <a:schemeClr val="accent1"/>
              </a:buClr>
              <a:buFont typeface="Wingdings" pitchFamily="2" charset="2"/>
              <a:buChar char="§"/>
            </a:pPr>
            <a:r>
              <a:rPr lang="de-DE" sz="1400" dirty="0" smtClean="0">
                <a:solidFill>
                  <a:srgbClr val="666666"/>
                </a:solidFill>
              </a:rPr>
              <a:t> </a:t>
            </a:r>
            <a:r>
              <a:rPr lang="en-US" sz="1400" dirty="0" smtClean="0">
                <a:solidFill>
                  <a:srgbClr val="666666"/>
                </a:solidFill>
              </a:rPr>
              <a:t>The </a:t>
            </a:r>
            <a:r>
              <a:rPr lang="en-US" sz="1400" dirty="0">
                <a:solidFill>
                  <a:srgbClr val="666666"/>
                </a:solidFill>
              </a:rPr>
              <a:t>pervasive digitization of all enterprises, corporate, commercial, and governmental, has resulted in the rise “big data” across all sectors (1,2) </a:t>
            </a:r>
          </a:p>
          <a:p>
            <a:pPr defTabSz="776157">
              <a:spcAft>
                <a:spcPts val="300"/>
              </a:spcAft>
              <a:buClr>
                <a:schemeClr val="accent1"/>
              </a:buClr>
              <a:buFont typeface="Wingdings" pitchFamily="2" charset="2"/>
              <a:buChar char="§"/>
            </a:pPr>
            <a:r>
              <a:rPr lang="en-US" sz="1400" dirty="0" smtClean="0">
                <a:solidFill>
                  <a:srgbClr val="666666"/>
                </a:solidFill>
              </a:rPr>
              <a:t> Big </a:t>
            </a:r>
            <a:r>
              <a:rPr lang="en-US" sz="1400" dirty="0">
                <a:solidFill>
                  <a:srgbClr val="666666"/>
                </a:solidFill>
              </a:rPr>
              <a:t>data – defined as terabytes to </a:t>
            </a:r>
            <a:r>
              <a:rPr lang="en-US" sz="1400" dirty="0" err="1">
                <a:solidFill>
                  <a:srgbClr val="666666"/>
                </a:solidFill>
              </a:rPr>
              <a:t>exabytes</a:t>
            </a:r>
            <a:r>
              <a:rPr lang="en-US" sz="1400" dirty="0">
                <a:solidFill>
                  <a:srgbClr val="666666"/>
                </a:solidFill>
              </a:rPr>
              <a:t> of “fast moving information” (3,4)  is the direct result of modern technologies’ ability to collect and store unprecedented amounts of digital information (1,5). </a:t>
            </a:r>
          </a:p>
          <a:p>
            <a:pPr defTabSz="776157">
              <a:spcAft>
                <a:spcPts val="300"/>
              </a:spcAft>
              <a:buClr>
                <a:schemeClr val="accent1"/>
              </a:buClr>
              <a:buFont typeface="Wingdings" pitchFamily="2" charset="2"/>
              <a:buChar char="§"/>
            </a:pPr>
            <a:r>
              <a:rPr lang="en-US" sz="1400" dirty="0" smtClean="0">
                <a:solidFill>
                  <a:srgbClr val="666666"/>
                </a:solidFill>
              </a:rPr>
              <a:t> This </a:t>
            </a:r>
            <a:r>
              <a:rPr lang="en-US" sz="1400" dirty="0">
                <a:solidFill>
                  <a:srgbClr val="666666"/>
                </a:solidFill>
              </a:rPr>
              <a:t>information can be structured or unstructured (4), though it is the unstructured form of this data whose sheer “volume, velocity, and variety” has become an omnipresent function of the global economy (2,6) </a:t>
            </a:r>
            <a:endParaRPr lang="en-US" sz="1400" dirty="0" smtClean="0">
              <a:solidFill>
                <a:srgbClr val="666666"/>
              </a:solidFill>
            </a:endParaRPr>
          </a:p>
          <a:p>
            <a:pPr lvl="0">
              <a:spcBef>
                <a:spcPts val="1620"/>
              </a:spcBef>
              <a:buClr>
                <a:srgbClr val="F0AB00"/>
              </a:buClr>
              <a:buSzPct val="80000"/>
            </a:pPr>
            <a:r>
              <a:rPr lang="en-CA" sz="800" dirty="0" smtClean="0">
                <a:solidFill>
                  <a:srgbClr val="000000"/>
                </a:solidFill>
                <a:latin typeface="Arial Narrow" panose="020B0606020202030204" pitchFamily="34" charset="0"/>
              </a:rPr>
              <a:t>1</a:t>
            </a:r>
            <a:r>
              <a:rPr lang="en-CA" sz="800" dirty="0">
                <a:solidFill>
                  <a:srgbClr val="000000"/>
                </a:solidFill>
                <a:latin typeface="Arial Narrow" panose="020B0606020202030204" pitchFamily="34" charset="0"/>
              </a:rPr>
              <a:t>. </a:t>
            </a:r>
            <a:r>
              <a:rPr lang="en-US" sz="800" dirty="0" err="1">
                <a:solidFill>
                  <a:srgbClr val="000000"/>
                </a:solidFill>
                <a:latin typeface="Arial Narrow" panose="020B0606020202030204" pitchFamily="34" charset="0"/>
              </a:rPr>
              <a:t>Hou</a:t>
            </a:r>
            <a:r>
              <a:rPr lang="en-US" sz="800" dirty="0">
                <a:solidFill>
                  <a:srgbClr val="000000"/>
                </a:solidFill>
                <a:latin typeface="Arial Narrow" panose="020B0606020202030204" pitchFamily="34" charset="0"/>
              </a:rPr>
              <a:t>, C.-K. (December 01, 2012). Examining the effect of user satisfaction on system usage and individual performance with business intelligence systems: An empirical study of Taiwan's electronics industry. International Journal of Information Management, 32, 6, 560-573.</a:t>
            </a:r>
          </a:p>
          <a:p>
            <a:pPr lvl="0">
              <a:buClr>
                <a:srgbClr val="F0AB00"/>
              </a:buClr>
              <a:buSzPct val="80000"/>
            </a:pPr>
            <a:r>
              <a:rPr lang="en-US" sz="800" dirty="0">
                <a:solidFill>
                  <a:srgbClr val="000000"/>
                </a:solidFill>
                <a:latin typeface="Arial Narrow" panose="020B0606020202030204" pitchFamily="34" charset="0"/>
              </a:rPr>
              <a:t>2. Chen, H., Chiang, R. H. L., &amp; </a:t>
            </a:r>
            <a:r>
              <a:rPr lang="en-US" sz="800" dirty="0" err="1">
                <a:solidFill>
                  <a:srgbClr val="000000"/>
                </a:solidFill>
                <a:latin typeface="Arial Narrow" panose="020B0606020202030204" pitchFamily="34" charset="0"/>
              </a:rPr>
              <a:t>Storey</a:t>
            </a:r>
            <a:r>
              <a:rPr lang="en-US" sz="800" dirty="0">
                <a:solidFill>
                  <a:srgbClr val="000000"/>
                </a:solidFill>
                <a:latin typeface="Arial Narrow" panose="020B0606020202030204" pitchFamily="34" charset="0"/>
              </a:rPr>
              <a:t>, V. C. (January 01, 2012). Business Intelligence and Analytics: From Big Data to Big Impact. Management Information Systems Quarterly, 36, 4, 1165-1188.</a:t>
            </a:r>
          </a:p>
          <a:p>
            <a:pPr lvl="0">
              <a:buClr>
                <a:srgbClr val="F0AB00"/>
              </a:buClr>
              <a:buSzPct val="80000"/>
            </a:pPr>
            <a:r>
              <a:rPr lang="en-US" sz="800" dirty="0">
                <a:solidFill>
                  <a:srgbClr val="000000"/>
                </a:solidFill>
                <a:latin typeface="Arial Narrow" panose="020B0606020202030204" pitchFamily="34" charset="0"/>
              </a:rPr>
              <a:t>3. Davenport, T. H. (December 01, 2013). Analytics 3.0. </a:t>
            </a:r>
            <a:r>
              <a:rPr lang="en-US" sz="800" i="1" dirty="0">
                <a:solidFill>
                  <a:srgbClr val="000000"/>
                </a:solidFill>
                <a:latin typeface="Arial Narrow" panose="020B0606020202030204" pitchFamily="34" charset="0"/>
              </a:rPr>
              <a:t>Harvard Business Review</a:t>
            </a:r>
            <a:r>
              <a:rPr lang="en-US" sz="800" dirty="0">
                <a:solidFill>
                  <a:srgbClr val="000000"/>
                </a:solidFill>
                <a:latin typeface="Arial Narrow" panose="020B0606020202030204" pitchFamily="34" charset="0"/>
              </a:rPr>
              <a:t>, 12(1).</a:t>
            </a:r>
          </a:p>
          <a:p>
            <a:pPr lvl="0">
              <a:buClr>
                <a:srgbClr val="F0AB00"/>
              </a:buClr>
              <a:buSzPct val="80000"/>
            </a:pPr>
            <a:r>
              <a:rPr lang="en-US" sz="800" dirty="0">
                <a:solidFill>
                  <a:srgbClr val="000000"/>
                </a:solidFill>
                <a:latin typeface="Arial Narrow" panose="020B0606020202030204" pitchFamily="34" charset="0"/>
              </a:rPr>
              <a:t>4. Greenberg, P. (June 01, 2012). Big Data, Big Deal. </a:t>
            </a:r>
            <a:r>
              <a:rPr lang="en-US" sz="800" i="1" dirty="0">
                <a:solidFill>
                  <a:srgbClr val="000000"/>
                </a:solidFill>
                <a:latin typeface="Arial Narrow" panose="020B0606020202030204" pitchFamily="34" charset="0"/>
              </a:rPr>
              <a:t>CRM Magazine</a:t>
            </a:r>
            <a:r>
              <a:rPr lang="en-US" sz="800" dirty="0">
                <a:solidFill>
                  <a:srgbClr val="000000"/>
                </a:solidFill>
                <a:latin typeface="Arial Narrow" panose="020B0606020202030204" pitchFamily="34" charset="0"/>
              </a:rPr>
              <a:t>, 16, 6.</a:t>
            </a:r>
          </a:p>
          <a:p>
            <a:pPr lvl="0">
              <a:buClr>
                <a:srgbClr val="F0AB00"/>
              </a:buClr>
              <a:buSzPct val="80000"/>
            </a:pPr>
            <a:r>
              <a:rPr lang="en-US" sz="800" dirty="0">
                <a:solidFill>
                  <a:srgbClr val="000000"/>
                </a:solidFill>
                <a:latin typeface="Arial Narrow" panose="020B0606020202030204" pitchFamily="34" charset="0"/>
              </a:rPr>
              <a:t>5. </a:t>
            </a:r>
            <a:r>
              <a:rPr lang="en-US" sz="800" dirty="0" err="1">
                <a:solidFill>
                  <a:srgbClr val="000000"/>
                </a:solidFill>
                <a:latin typeface="Arial Narrow" panose="020B0606020202030204" pitchFamily="34" charset="0"/>
              </a:rPr>
              <a:t>LaValle</a:t>
            </a:r>
            <a:r>
              <a:rPr lang="en-US" sz="800" dirty="0">
                <a:solidFill>
                  <a:srgbClr val="000000"/>
                </a:solidFill>
                <a:latin typeface="Arial Narrow" panose="020B0606020202030204" pitchFamily="34" charset="0"/>
              </a:rPr>
              <a:t>, S., Lesser, E., Shockley, R., Hopkins, M. S., &amp; </a:t>
            </a:r>
            <a:r>
              <a:rPr lang="en-US" sz="800" dirty="0" err="1">
                <a:solidFill>
                  <a:srgbClr val="000000"/>
                </a:solidFill>
                <a:latin typeface="Arial Narrow" panose="020B0606020202030204" pitchFamily="34" charset="0"/>
              </a:rPr>
              <a:t>Kruschwitz</a:t>
            </a:r>
            <a:r>
              <a:rPr lang="en-US" sz="800" dirty="0">
                <a:solidFill>
                  <a:srgbClr val="000000"/>
                </a:solidFill>
                <a:latin typeface="Arial Narrow" panose="020B0606020202030204" pitchFamily="34" charset="0"/>
              </a:rPr>
              <a:t>, N. (January 01, 2011). Big Data, Analytics and the Path From Insights to Value. </a:t>
            </a:r>
            <a:r>
              <a:rPr lang="en-US" sz="800" i="1" dirty="0">
                <a:solidFill>
                  <a:srgbClr val="000000"/>
                </a:solidFill>
                <a:latin typeface="Arial Narrow" panose="020B0606020202030204" pitchFamily="34" charset="0"/>
              </a:rPr>
              <a:t>MIT Sloan Management Review</a:t>
            </a:r>
            <a:r>
              <a:rPr lang="en-US" sz="800" dirty="0">
                <a:solidFill>
                  <a:srgbClr val="000000"/>
                </a:solidFill>
                <a:latin typeface="Arial Narrow" panose="020B0606020202030204" pitchFamily="34" charset="0"/>
              </a:rPr>
              <a:t>, 52(2), 21-34.</a:t>
            </a:r>
          </a:p>
          <a:p>
            <a:pPr lvl="0">
              <a:buClr>
                <a:srgbClr val="F0AB00"/>
              </a:buClr>
              <a:buSzPct val="80000"/>
            </a:pPr>
            <a:r>
              <a:rPr lang="en-US" sz="800" dirty="0">
                <a:solidFill>
                  <a:srgbClr val="000000"/>
                </a:solidFill>
                <a:latin typeface="Arial Narrow" panose="020B0606020202030204" pitchFamily="34" charset="0"/>
              </a:rPr>
              <a:t>6. McKinsey Global Institute. (December 01, 2011). Big data. </a:t>
            </a:r>
            <a:r>
              <a:rPr lang="en-US" sz="800" i="1" dirty="0">
                <a:solidFill>
                  <a:srgbClr val="000000"/>
                </a:solidFill>
                <a:latin typeface="Arial Narrow" panose="020B0606020202030204" pitchFamily="34" charset="0"/>
              </a:rPr>
              <a:t>McKinsey Quarterly</a:t>
            </a:r>
            <a:r>
              <a:rPr lang="en-US" sz="800" dirty="0">
                <a:solidFill>
                  <a:srgbClr val="000000"/>
                </a:solidFill>
                <a:latin typeface="Arial Narrow" panose="020B0606020202030204" pitchFamily="34" charset="0"/>
              </a:rPr>
              <a:t>, 4.</a:t>
            </a:r>
          </a:p>
          <a:p>
            <a:pPr defTabSz="776157">
              <a:spcAft>
                <a:spcPts val="300"/>
              </a:spcAft>
              <a:buClr>
                <a:schemeClr val="accent1"/>
              </a:buClr>
              <a:buFont typeface="Wingdings" pitchFamily="2" charset="2"/>
              <a:buChar char="§"/>
            </a:pPr>
            <a:endParaRPr lang="en-US" sz="1400" dirty="0">
              <a:solidFill>
                <a:srgbClr val="666666"/>
              </a:solidFill>
            </a:endParaRPr>
          </a:p>
        </p:txBody>
      </p:sp>
      <p:pic>
        <p:nvPicPr>
          <p:cNvPr id="11" name="Picture 36" descr="C:\Users\D046944\Downloads\274088_l_srgb_s_gl.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0687" y="3039035"/>
            <a:ext cx="3605172" cy="2002257"/>
          </a:xfrm>
          <a:prstGeom prst="roundRect">
            <a:avLst>
              <a:gd name="adj" fmla="val 8594"/>
            </a:avLst>
          </a:prstGeom>
          <a:solidFill>
            <a:srgbClr val="FFFFFF">
              <a:shade val="85000"/>
            </a:srgbClr>
          </a:solidFill>
          <a:ln>
            <a:solidFill>
              <a:schemeClr val="bg1">
                <a:lumMod val="50000"/>
              </a:schemeClr>
            </a:solidFill>
          </a:ln>
          <a:effectLst>
            <a:reflection blurRad="12700" stA="38000" endPos="28000" dist="5000" dir="5400000" sy="-100000" algn="bl" rotWithShape="0"/>
          </a:effectLst>
          <a:extLst/>
        </p:spPr>
      </p:pic>
    </p:spTree>
    <p:extLst>
      <p:ext uri="{BB962C8B-B14F-4D97-AF65-F5344CB8AC3E}">
        <p14:creationId xmlns:p14="http://schemas.microsoft.com/office/powerpoint/2010/main" val="813860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z="2000" dirty="0"/>
              <a:t>Exercise 1: Auto Insurance Risk </a:t>
            </a:r>
            <a:r>
              <a:rPr lang="en-CA" sz="2000" dirty="0" smtClean="0"/>
              <a:t>Analytics </a:t>
            </a:r>
            <a:r>
              <a:rPr lang="en-CA" sz="2000" dirty="0"/>
              <a:t>with </a:t>
            </a:r>
            <a:r>
              <a:rPr lang="en-CA" sz="2000" dirty="0" smtClean="0"/>
              <a:t>Automated Mode in SAP Predictive Analytics </a:t>
            </a:r>
            <a:endParaRPr lang="en-US" sz="2000" dirty="0"/>
          </a:p>
        </p:txBody>
      </p:sp>
      <p:sp>
        <p:nvSpPr>
          <p:cNvPr id="3" name="Text Placeholder 2"/>
          <p:cNvSpPr>
            <a:spLocks noGrp="1"/>
          </p:cNvSpPr>
          <p:nvPr>
            <p:ph type="body" sz="quarter" idx="10"/>
          </p:nvPr>
        </p:nvSpPr>
        <p:spPr/>
        <p:txBody>
          <a:bodyPr/>
          <a:lstStyle/>
          <a:p>
            <a:r>
              <a:rPr lang="en-CA" dirty="0"/>
              <a:t>In this exercise, an analyst of an Insurance company notices the number of accident claims has increased. He decides that it would be better to analyze the key factors that lead to claim and use them to evaluate the risk of claim for new contracts in the future. The analyst uses </a:t>
            </a:r>
            <a:r>
              <a:rPr lang="en-CA" dirty="0" smtClean="0"/>
              <a:t>Predictive Analytics </a:t>
            </a:r>
            <a:r>
              <a:rPr lang="en-CA" dirty="0"/>
              <a:t>to statistically analyze what factors lead to a claim. Using the pattern developed using past data, she is able to predict the risk of claim for new contracts considering the profile of the subscriber and the car insured. </a:t>
            </a:r>
          </a:p>
        </p:txBody>
      </p:sp>
    </p:spTree>
    <p:extLst>
      <p:ext uri="{BB962C8B-B14F-4D97-AF65-F5344CB8AC3E}">
        <p14:creationId xmlns:p14="http://schemas.microsoft.com/office/powerpoint/2010/main" val="29811509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746" y="410264"/>
            <a:ext cx="8707857" cy="756000"/>
          </a:xfrm>
        </p:spPr>
        <p:txBody>
          <a:bodyPr/>
          <a:lstStyle/>
          <a:p>
            <a:r>
              <a:rPr lang="en-CA" sz="2000" dirty="0"/>
              <a:t>Exercise 2: Long-Term Customer Relationships with Automated Mode in SAP Predictive </a:t>
            </a:r>
            <a:r>
              <a:rPr lang="en-CA" sz="2000" dirty="0" smtClean="0"/>
              <a:t>Analytics </a:t>
            </a:r>
            <a:r>
              <a:rPr lang="en-US" dirty="0"/>
              <a:t/>
            </a:r>
            <a:br>
              <a:rPr lang="en-US" dirty="0"/>
            </a:br>
            <a:endParaRPr lang="en-US" dirty="0"/>
          </a:p>
        </p:txBody>
      </p:sp>
      <p:sp>
        <p:nvSpPr>
          <p:cNvPr id="3" name="Text Placeholder 2"/>
          <p:cNvSpPr>
            <a:spLocks noGrp="1"/>
          </p:cNvSpPr>
          <p:nvPr>
            <p:ph type="body" sz="quarter" idx="10"/>
          </p:nvPr>
        </p:nvSpPr>
        <p:spPr/>
        <p:txBody>
          <a:bodyPr/>
          <a:lstStyle/>
          <a:p>
            <a:r>
              <a:rPr lang="en-CA" dirty="0"/>
              <a:t>In an ever-competitive market, banks face challenges to keep customers, especially when they are highly profitable. One of many KPIs regularly monitored in the retail bank is customer attrition. When a highly profitable customer leaves, it hurts the bottom line. Giving near real-time visibility to attrition helps executives to develop proactive strategies. </a:t>
            </a:r>
            <a:endParaRPr lang="en-US" dirty="0"/>
          </a:p>
          <a:p>
            <a:r>
              <a:rPr lang="en-CA" dirty="0"/>
              <a:t>The head of sales for retail banking sees that the attrition numbers are rising. He is made aware of </a:t>
            </a:r>
            <a:r>
              <a:rPr lang="en-CA" dirty="0" err="1"/>
              <a:t>highvalue</a:t>
            </a:r>
            <a:r>
              <a:rPr lang="en-CA" dirty="0"/>
              <a:t> customers at risk of attrition through his dashboard and then can get a 360-degree view of the customer, including suggested offers to entice the customers to stay. A comprehensive customer view means finding insights that only come from a complete picture. </a:t>
            </a:r>
            <a:endParaRPr lang="en-US" dirty="0"/>
          </a:p>
          <a:p>
            <a:r>
              <a:rPr lang="en-CA" dirty="0"/>
              <a:t> </a:t>
            </a:r>
            <a:endParaRPr lang="en-US" dirty="0"/>
          </a:p>
          <a:p>
            <a:r>
              <a:rPr lang="en-CA" dirty="0"/>
              <a:t>Mary, an analyst at </a:t>
            </a:r>
            <a:r>
              <a:rPr lang="en-CA" dirty="0" err="1"/>
              <a:t>BestRun</a:t>
            </a:r>
            <a:r>
              <a:rPr lang="en-CA" dirty="0"/>
              <a:t> Bank, has been tasked to find the factors that contributed to customer leave.  </a:t>
            </a:r>
            <a:endParaRPr lang="en-US" dirty="0"/>
          </a:p>
          <a:p>
            <a:endParaRPr lang="en-US" dirty="0"/>
          </a:p>
        </p:txBody>
      </p:sp>
    </p:spTree>
    <p:extLst>
      <p:ext uri="{BB962C8B-B14F-4D97-AF65-F5344CB8AC3E}">
        <p14:creationId xmlns:p14="http://schemas.microsoft.com/office/powerpoint/2010/main" val="4036266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z="2000" dirty="0"/>
              <a:t>Exercise 3: Increasing Marketing Efficiency with Automated Mode in </a:t>
            </a:r>
            <a:r>
              <a:rPr lang="en-CA" sz="2000" dirty="0" smtClean="0"/>
              <a:t>SAP Predictive Analytics</a:t>
            </a:r>
            <a:r>
              <a:rPr lang="en-US" dirty="0"/>
              <a:t/>
            </a:r>
            <a:br>
              <a:rPr lang="en-US" dirty="0"/>
            </a:br>
            <a:endParaRPr lang="en-US" dirty="0"/>
          </a:p>
        </p:txBody>
      </p:sp>
      <p:sp>
        <p:nvSpPr>
          <p:cNvPr id="3" name="Text Placeholder 2"/>
          <p:cNvSpPr>
            <a:spLocks noGrp="1"/>
          </p:cNvSpPr>
          <p:nvPr>
            <p:ph type="body" sz="quarter" idx="10"/>
          </p:nvPr>
        </p:nvSpPr>
        <p:spPr/>
        <p:txBody>
          <a:bodyPr/>
          <a:lstStyle/>
          <a:p>
            <a:r>
              <a:rPr lang="en-CA" dirty="0"/>
              <a:t>The Marketing department of a bank wants to analyse the success of their last Marketing campaign to increase the response rate of the next campaign. In order to make the most of our Marketing budget we want to be able to address only those customers that are most likely to respond positively. The bank carried out a marketing campaign by telephone to promote a term deposit. The dataset contains information about 45211 customers that were contacted and who purchased the product (who are noted in the set as the variable “y”).</a:t>
            </a:r>
            <a:endParaRPr lang="en-US" dirty="0"/>
          </a:p>
        </p:txBody>
      </p:sp>
    </p:spTree>
    <p:extLst>
      <p:ext uri="{BB962C8B-B14F-4D97-AF65-F5344CB8AC3E}">
        <p14:creationId xmlns:p14="http://schemas.microsoft.com/office/powerpoint/2010/main" val="39487732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z="2000" dirty="0"/>
              <a:t>Exercise 4: Social Recommendation with Automated Mode in SAP Predictive </a:t>
            </a:r>
            <a:r>
              <a:rPr lang="en-CA" sz="2000" dirty="0" smtClean="0"/>
              <a:t>Analytics </a:t>
            </a:r>
            <a:r>
              <a:rPr lang="en-US" dirty="0"/>
              <a:t/>
            </a:r>
            <a:br>
              <a:rPr lang="en-US" dirty="0"/>
            </a:br>
            <a:endParaRPr lang="en-US" dirty="0"/>
          </a:p>
        </p:txBody>
      </p:sp>
      <p:sp>
        <p:nvSpPr>
          <p:cNvPr id="3" name="Text Placeholder 2"/>
          <p:cNvSpPr>
            <a:spLocks noGrp="1"/>
          </p:cNvSpPr>
          <p:nvPr>
            <p:ph type="body" sz="quarter" idx="10"/>
          </p:nvPr>
        </p:nvSpPr>
        <p:spPr/>
        <p:txBody>
          <a:bodyPr/>
          <a:lstStyle/>
          <a:p>
            <a:r>
              <a:rPr lang="en-CA" dirty="0"/>
              <a:t>This demo shows how we can consume transactional data to build links and communities between purchased products and consumers. We take these links of consumer behavior to build communities of products that are bought in a similar manner. After the patterns of product purchases are determined, we can score the results out into a database, offer them to a Complex Event Processing (CEP) service like </a:t>
            </a:r>
            <a:r>
              <a:rPr lang="en-CA" dirty="0" err="1"/>
              <a:t>NetWeaver</a:t>
            </a:r>
            <a:r>
              <a:rPr lang="en-CA" dirty="0"/>
              <a:t> or present them to a multichannel campaign management system like SAP </a:t>
            </a:r>
            <a:r>
              <a:rPr lang="en-CA" dirty="0" err="1"/>
              <a:t>Hybris</a:t>
            </a:r>
            <a:r>
              <a:rPr lang="en-CA" dirty="0"/>
              <a:t>. The product recommendations are based on the natural consumer behavior and product communities, therefore, the uptake of offers is higher than using other traditional Market Basket </a:t>
            </a:r>
            <a:r>
              <a:rPr lang="en-CA" dirty="0" smtClean="0"/>
              <a:t>Analytics </a:t>
            </a:r>
            <a:r>
              <a:rPr lang="en-CA" dirty="0"/>
              <a:t>techniques like Association Rules. </a:t>
            </a:r>
            <a:endParaRPr lang="en-US" dirty="0"/>
          </a:p>
          <a:p>
            <a:endParaRPr lang="en-US" dirty="0"/>
          </a:p>
        </p:txBody>
      </p:sp>
    </p:spTree>
    <p:extLst>
      <p:ext uri="{BB962C8B-B14F-4D97-AF65-F5344CB8AC3E}">
        <p14:creationId xmlns:p14="http://schemas.microsoft.com/office/powerpoint/2010/main" val="26898188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smtClean="0"/>
              <a:t>Additional Resources</a:t>
            </a:r>
            <a:endParaRPr lang="en-US" dirty="0"/>
          </a:p>
        </p:txBody>
      </p:sp>
      <p:sp>
        <p:nvSpPr>
          <p:cNvPr id="3" name="Text Placeholder 2"/>
          <p:cNvSpPr>
            <a:spLocks noGrp="1"/>
          </p:cNvSpPr>
          <p:nvPr>
            <p:ph type="body" sz="quarter" idx="10"/>
          </p:nvPr>
        </p:nvSpPr>
        <p:spPr/>
        <p:txBody>
          <a:bodyPr/>
          <a:lstStyle/>
          <a:p>
            <a:r>
              <a:rPr lang="en-CA" dirty="0" smtClean="0"/>
              <a:t>There is more to learn on your own. Follow these resources to get you started on becoming an expert user of </a:t>
            </a:r>
            <a:r>
              <a:rPr lang="en-CA" dirty="0"/>
              <a:t>Automated Mode in SAP </a:t>
            </a:r>
            <a:r>
              <a:rPr lang="en-CA" dirty="0" smtClean="0"/>
              <a:t>Predictive Analytics.</a:t>
            </a:r>
            <a:endParaRPr lang="en-US" dirty="0"/>
          </a:p>
        </p:txBody>
      </p:sp>
    </p:spTree>
    <p:extLst>
      <p:ext uri="{BB962C8B-B14F-4D97-AF65-F5344CB8AC3E}">
        <p14:creationId xmlns:p14="http://schemas.microsoft.com/office/powerpoint/2010/main" val="42858084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267881434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537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solidFill>
          <a:ln w="6350" algn="ctr">
            <a:noFill/>
            <a:miter lim="800000"/>
            <a:headEnd/>
            <a:tailEnd/>
          </a:ln>
        </p:spPr>
        <p:txBody>
          <a:bodyPr vert="horz" wrap="none" lIns="0" tIns="0" rIns="0" bIns="0" rtlCol="0" anchor="ctr" anchorCtr="0">
            <a:noAutofit/>
          </a:bodyPr>
          <a:lstStyle/>
          <a:p>
            <a:pPr algn="ctr" fontAlgn="base">
              <a:spcBef>
                <a:spcPct val="0"/>
              </a:spcBef>
              <a:spcAft>
                <a:spcPct val="0"/>
              </a:spcAft>
              <a:buClr>
                <a:srgbClr val="F0AB00"/>
              </a:buClr>
              <a:buSzPct val="80000"/>
            </a:pPr>
            <a:endParaRPr kumimoji="0" lang="en-US" altLang="zh-HK" sz="1100" b="1" u="none" strike="noStrike" kern="0" cap="none" spc="0" normalizeH="0" noProof="0" dirty="0" smtClean="0">
              <a:ln>
                <a:noFill/>
              </a:ln>
              <a:effectLst/>
              <a:uLnTx/>
              <a:uFillTx/>
              <a:cs typeface="Arial"/>
              <a:sym typeface="Arial"/>
            </a:endParaRPr>
          </a:p>
        </p:txBody>
      </p:sp>
      <p:sp>
        <p:nvSpPr>
          <p:cNvPr id="8" name="Title 7"/>
          <p:cNvSpPr>
            <a:spLocks noGrp="1"/>
          </p:cNvSpPr>
          <p:nvPr>
            <p:ph type="title"/>
          </p:nvPr>
        </p:nvSpPr>
        <p:spPr>
          <a:xfrm>
            <a:off x="324000" y="324000"/>
            <a:ext cx="7513488" cy="756000"/>
          </a:xfrm>
        </p:spPr>
        <p:txBody>
          <a:bodyPr/>
          <a:lstStyle/>
          <a:p>
            <a:pPr fontAlgn="base">
              <a:spcBef>
                <a:spcPct val="50000"/>
              </a:spcBef>
              <a:spcAft>
                <a:spcPct val="0"/>
              </a:spcAft>
            </a:pPr>
            <a:r>
              <a:rPr lang="de-DE" sz="1800" dirty="0"/>
              <a:t>Introduction to Next Generation Business Intelligence with </a:t>
            </a:r>
            <a:r>
              <a:rPr lang="en-CA" sz="1800" dirty="0"/>
              <a:t>Automated Analytics Mode in SAP Predictive Analytics</a:t>
            </a:r>
            <a:r>
              <a:rPr lang="en-US" sz="1800" dirty="0" smtClean="0"/>
              <a:t/>
            </a:r>
            <a:br>
              <a:rPr lang="en-US" sz="1800" dirty="0" smtClean="0"/>
            </a:br>
            <a:r>
              <a:rPr lang="en-US" sz="1700" cap="small" dirty="0" smtClean="0">
                <a:solidFill>
                  <a:srgbClr val="FFC000"/>
                </a:solidFill>
                <a:latin typeface="Calibri" pitchFamily="34" charset="0"/>
                <a:cs typeface="Calibri" pitchFamily="34" charset="0"/>
              </a:rPr>
              <a:t>Predictive Analytics </a:t>
            </a:r>
            <a:r>
              <a:rPr lang="en-US" sz="1700" cap="small" dirty="0">
                <a:solidFill>
                  <a:srgbClr val="FFC000"/>
                </a:solidFill>
                <a:latin typeface="Calibri" pitchFamily="34" charset="0"/>
                <a:cs typeface="Calibri" pitchFamily="34" charset="0"/>
              </a:rPr>
              <a:t>– Hands On Tutorials</a:t>
            </a:r>
          </a:p>
        </p:txBody>
      </p:sp>
      <p:sp>
        <p:nvSpPr>
          <p:cNvPr id="7" name="TextBox 62"/>
          <p:cNvSpPr txBox="1">
            <a:spLocks noChangeArrowheads="1"/>
          </p:cNvSpPr>
          <p:nvPr/>
        </p:nvSpPr>
        <p:spPr bwMode="auto">
          <a:xfrm>
            <a:off x="284480" y="1517881"/>
            <a:ext cx="8324409" cy="391426"/>
          </a:xfrm>
          <a:prstGeom prst="rect">
            <a:avLst/>
          </a:prstGeom>
          <a:noFill/>
          <a:ln w="9525">
            <a:noFill/>
            <a:miter lim="800000"/>
            <a:headEnd/>
            <a:tailEnd/>
          </a:ln>
        </p:spPr>
        <p:txBody>
          <a:bodyPr wrap="square" lIns="128561" tIns="64280" rIns="128561" bIns="64280">
            <a:spAutoFit/>
          </a:bodyPr>
          <a:lstStyle/>
          <a:p>
            <a:pPr algn="ctr"/>
            <a:r>
              <a:rPr lang="en-US" sz="1700" b="1" cap="small" dirty="0" smtClean="0">
                <a:solidFill>
                  <a:schemeClr val="bg2">
                    <a:lumMod val="50000"/>
                  </a:schemeClr>
                </a:solidFill>
                <a:latin typeface="+mj-lt"/>
                <a:ea typeface="Arial Unicode MS" pitchFamily="34" charset="-128"/>
                <a:cs typeface="Calibri" pitchFamily="34" charset="0"/>
              </a:rPr>
              <a:t>Predictive Analytics Interactive Demos– </a:t>
            </a:r>
            <a:r>
              <a:rPr lang="en-US" sz="1700" b="1" cap="small" dirty="0">
                <a:solidFill>
                  <a:schemeClr val="bg2">
                    <a:lumMod val="50000"/>
                  </a:schemeClr>
                </a:solidFill>
                <a:latin typeface="+mj-lt"/>
                <a:ea typeface="Arial Unicode MS" pitchFamily="34" charset="-128"/>
                <a:cs typeface="Calibri" pitchFamily="34" charset="0"/>
                <a:hlinkClick r:id="rId8"/>
              </a:rPr>
              <a:t>http://scn.sap.com/docs/DOC-32651</a:t>
            </a:r>
            <a:endParaRPr lang="en-US" sz="1700" b="1" cap="small" dirty="0">
              <a:solidFill>
                <a:schemeClr val="bg2">
                  <a:lumMod val="50000"/>
                </a:schemeClr>
              </a:solidFill>
              <a:latin typeface="+mj-lt"/>
              <a:ea typeface="Arial Unicode MS" pitchFamily="34" charset="-128"/>
              <a:cs typeface="Calibri" pitchFamily="34" charset="0"/>
            </a:endParaRPr>
          </a:p>
        </p:txBody>
      </p:sp>
      <p:cxnSp>
        <p:nvCxnSpPr>
          <p:cNvPr id="9"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616960" y="2450394"/>
            <a:ext cx="5445761" cy="2769989"/>
          </a:xfrm>
          <a:prstGeom prst="rect">
            <a:avLst/>
          </a:prstGeom>
          <a:noFill/>
        </p:spPr>
        <p:txBody>
          <a:bodyPr wrap="square" lIns="0" tIns="0" rIns="0" bIns="0" rtlCol="0">
            <a:spAutoFit/>
          </a:bodyPr>
          <a:lstStyle/>
          <a:p>
            <a:r>
              <a:rPr lang="en-CA" sz="1200" b="1" dirty="0" smtClean="0"/>
              <a:t>Predictive Analytics</a:t>
            </a:r>
            <a:endParaRPr lang="en-CA" sz="1200" dirty="0" smtClean="0"/>
          </a:p>
          <a:p>
            <a:r>
              <a:rPr lang="en-CA" sz="1200" dirty="0" smtClean="0"/>
              <a:t> </a:t>
            </a:r>
          </a:p>
          <a:p>
            <a:r>
              <a:rPr lang="en-CA" sz="1200" dirty="0" smtClean="0"/>
              <a:t>Create </a:t>
            </a:r>
            <a:r>
              <a:rPr lang="en-CA" sz="1200" dirty="0"/>
              <a:t>a classification / regression model    </a:t>
            </a:r>
            <a:r>
              <a:rPr lang="en-CA" sz="1200" i="1" dirty="0" smtClean="0">
                <a:hlinkClick r:id="rId9"/>
              </a:rPr>
              <a:t>http://scn.sap.com/docs/DOC-60877</a:t>
            </a:r>
            <a:endParaRPr lang="en-CA" sz="1200" dirty="0"/>
          </a:p>
          <a:p>
            <a:r>
              <a:rPr lang="en-CA" sz="1200" dirty="0"/>
              <a:t>Create a time series </a:t>
            </a:r>
            <a:r>
              <a:rPr lang="en-CA" sz="1200" dirty="0" smtClean="0"/>
              <a:t>Analytics</a:t>
            </a:r>
            <a:r>
              <a:rPr lang="en-CA" sz="1200" dirty="0"/>
              <a:t>     </a:t>
            </a:r>
            <a:r>
              <a:rPr lang="en-CA" sz="1200" i="1" dirty="0" smtClean="0">
                <a:hlinkClick r:id="rId10"/>
              </a:rPr>
              <a:t>http://scn.sap.com/docs/DOC-60878</a:t>
            </a:r>
            <a:endParaRPr lang="en-CA" sz="1200" dirty="0"/>
          </a:p>
          <a:p>
            <a:r>
              <a:rPr lang="en-CA" sz="1200" dirty="0"/>
              <a:t>Create a clustering model     </a:t>
            </a:r>
            <a:r>
              <a:rPr lang="en-CA" sz="1200" i="1" dirty="0" smtClean="0">
                <a:hlinkClick r:id="rId11"/>
              </a:rPr>
              <a:t>http://scn.sap.com/docs/DOC-60880</a:t>
            </a:r>
            <a:endParaRPr lang="en-CA" sz="1200" dirty="0"/>
          </a:p>
          <a:p>
            <a:r>
              <a:rPr lang="en-CA" sz="1200" dirty="0"/>
              <a:t>Create association rules     </a:t>
            </a:r>
            <a:r>
              <a:rPr lang="en-CA" sz="1200" i="1" dirty="0" smtClean="0">
                <a:hlinkClick r:id="rId12"/>
              </a:rPr>
              <a:t>http://scn.sap.com/docs/DOC-60901</a:t>
            </a:r>
            <a:endParaRPr lang="en-CA" sz="1200" dirty="0"/>
          </a:p>
          <a:p>
            <a:r>
              <a:rPr lang="en-CA" sz="1200" dirty="0"/>
              <a:t>Create a data manipulation     </a:t>
            </a:r>
            <a:r>
              <a:rPr lang="en-CA" sz="1200" i="1" dirty="0" smtClean="0">
                <a:hlinkClick r:id="rId13"/>
              </a:rPr>
              <a:t>http://scn.sap.com/docs/DOC-60876</a:t>
            </a:r>
            <a:endParaRPr lang="en-CA" sz="1200" dirty="0"/>
          </a:p>
          <a:p>
            <a:r>
              <a:rPr lang="en-CA" sz="1200" dirty="0"/>
              <a:t>Perform a text </a:t>
            </a:r>
            <a:r>
              <a:rPr lang="en-CA" sz="1200" dirty="0" smtClean="0"/>
              <a:t>Analytics</a:t>
            </a:r>
            <a:r>
              <a:rPr lang="en-CA" sz="1200" dirty="0"/>
              <a:t>     </a:t>
            </a:r>
            <a:r>
              <a:rPr lang="en-CA" sz="1200" i="1" dirty="0" smtClean="0">
                <a:hlinkClick r:id="rId14"/>
              </a:rPr>
              <a:t>http://scn.sap.com/docs/DOC-60879</a:t>
            </a:r>
            <a:endParaRPr lang="en-CA" sz="1200" dirty="0"/>
          </a:p>
          <a:p>
            <a:r>
              <a:rPr lang="en-CA" sz="1200" dirty="0"/>
              <a:t> </a:t>
            </a:r>
          </a:p>
          <a:p>
            <a:r>
              <a:rPr lang="en-CA" sz="1200" dirty="0"/>
              <a:t>To report a technical issue with a tutorial, send an email to: </a:t>
            </a:r>
            <a:r>
              <a:rPr lang="en-CA" sz="1200" dirty="0">
                <a:hlinkClick r:id="rId15"/>
              </a:rPr>
              <a:t>BI_Suite_eLearning@sap.com</a:t>
            </a:r>
            <a:r>
              <a:rPr lang="en-CA" sz="1200" dirty="0" smtClean="0"/>
              <a:t>.</a:t>
            </a:r>
          </a:p>
          <a:p>
            <a:endParaRPr lang="en-CA" sz="1200" dirty="0"/>
          </a:p>
          <a:p>
            <a:r>
              <a:rPr lang="en-CA" sz="1200" dirty="0" smtClean="0"/>
              <a:t>Datasets for these hands on tutorials can all </a:t>
            </a:r>
            <a:r>
              <a:rPr lang="en-CA" sz="1200" dirty="0"/>
              <a:t>be found </a:t>
            </a:r>
            <a:r>
              <a:rPr lang="en-CA" sz="1200" dirty="0" smtClean="0"/>
              <a:t>locally in  </a:t>
            </a:r>
          </a:p>
          <a:p>
            <a:r>
              <a:rPr lang="en-CA" sz="1200" dirty="0" smtClean="0"/>
              <a:t>C</a:t>
            </a:r>
            <a:r>
              <a:rPr lang="en-CA" sz="1200" dirty="0"/>
              <a:t>:\Program </a:t>
            </a:r>
            <a:r>
              <a:rPr lang="en-CA" sz="1200" dirty="0" smtClean="0"/>
              <a:t>Files\Predictive Analytics\InfiniteInsightV7.0.0\Samples</a:t>
            </a:r>
          </a:p>
          <a:p>
            <a:r>
              <a:rPr lang="en-CA" sz="1200" dirty="0"/>
              <a:t>s</a:t>
            </a:r>
            <a:r>
              <a:rPr lang="en-CA" sz="1200" dirty="0" smtClean="0"/>
              <a:t>o it is easy to follow along with these demos.  </a:t>
            </a:r>
            <a:endParaRPr lang="en-CA" sz="1200" dirty="0"/>
          </a:p>
        </p:txBody>
      </p:sp>
      <p:pic>
        <p:nvPicPr>
          <p:cNvPr id="14" name="Picture 13" descr="imac.png"/>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63564" y="2589593"/>
            <a:ext cx="2905465" cy="2676256"/>
          </a:xfrm>
          <a:prstGeom prst="rect">
            <a:avLst/>
          </a:prstGeom>
        </p:spPr>
      </p:pic>
      <p:pic>
        <p:nvPicPr>
          <p:cNvPr id="21" name="Picture 4" descr="C:\_Data\7_Company\Investment Bank\Pacific Crest\Teaser\v3\Screenshots\Social.png"/>
          <p:cNvPicPr>
            <a:picLocks noChangeArrowheads="1"/>
          </p:cNvPicPr>
          <p:nvPr/>
        </p:nvPicPr>
        <p:blipFill rotWithShape="1">
          <a:blip r:embed="rId17" cstate="print">
            <a:extLst>
              <a:ext uri="{28A0092B-C50C-407E-A947-70E740481C1C}">
                <a14:useLocalDpi xmlns:a14="http://schemas.microsoft.com/office/drawing/2010/main" val="0"/>
              </a:ext>
            </a:extLst>
          </a:blip>
          <a:srcRect l="2433" t="3952" r="2593" b="2386"/>
          <a:stretch/>
        </p:blipFill>
        <p:spPr bwMode="auto">
          <a:xfrm>
            <a:off x="684930" y="2693302"/>
            <a:ext cx="2662732" cy="1540573"/>
          </a:xfrm>
          <a:prstGeom prst="rect">
            <a:avLst/>
          </a:prstGeom>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36170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389477843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741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solidFill>
          <a:ln w="6350" algn="ctr">
            <a:noFill/>
            <a:miter lim="800000"/>
            <a:headEnd/>
            <a:tailEnd/>
          </a:ln>
        </p:spPr>
        <p:txBody>
          <a:bodyPr vert="horz" wrap="none" lIns="0" tIns="0" rIns="0" bIns="0" rtlCol="0" anchor="ctr" anchorCtr="0">
            <a:noAutofit/>
          </a:bodyPr>
          <a:lstStyle/>
          <a:p>
            <a:pPr algn="ctr" fontAlgn="base">
              <a:spcBef>
                <a:spcPct val="0"/>
              </a:spcBef>
              <a:spcAft>
                <a:spcPct val="0"/>
              </a:spcAft>
              <a:buClr>
                <a:srgbClr val="F0AB00"/>
              </a:buClr>
              <a:buSzPct val="80000"/>
            </a:pPr>
            <a:endParaRPr kumimoji="0" lang="en-US" altLang="zh-HK" sz="1100" b="1" u="none" strike="noStrike" kern="0" cap="none" spc="0" normalizeH="0" noProof="0" dirty="0" smtClean="0">
              <a:ln>
                <a:noFill/>
              </a:ln>
              <a:effectLst/>
              <a:uLnTx/>
              <a:uFillTx/>
              <a:cs typeface="Arial"/>
              <a:sym typeface="Arial"/>
            </a:endParaRPr>
          </a:p>
        </p:txBody>
      </p:sp>
      <p:sp>
        <p:nvSpPr>
          <p:cNvPr id="8" name="Title 7"/>
          <p:cNvSpPr>
            <a:spLocks noGrp="1"/>
          </p:cNvSpPr>
          <p:nvPr>
            <p:ph type="title"/>
          </p:nvPr>
        </p:nvSpPr>
        <p:spPr>
          <a:xfrm>
            <a:off x="324000" y="324000"/>
            <a:ext cx="7513488" cy="756000"/>
          </a:xfrm>
        </p:spPr>
        <p:txBody>
          <a:bodyPr/>
          <a:lstStyle/>
          <a:p>
            <a:pPr fontAlgn="base">
              <a:spcBef>
                <a:spcPct val="50000"/>
              </a:spcBef>
              <a:spcAft>
                <a:spcPct val="0"/>
              </a:spcAft>
            </a:pPr>
            <a:r>
              <a:rPr lang="de-DE" sz="1800" dirty="0"/>
              <a:t>Introduction to Next Generation Business Intelligence with </a:t>
            </a:r>
            <a:r>
              <a:rPr lang="en-CA" sz="1800" dirty="0"/>
              <a:t>Automated Analytics Mode in SAP Predictive Analytics</a:t>
            </a:r>
            <a:r>
              <a:rPr lang="en-US" sz="1800" dirty="0" smtClean="0"/>
              <a:t/>
            </a:r>
            <a:br>
              <a:rPr lang="en-US" sz="1800" dirty="0" smtClean="0"/>
            </a:br>
            <a:r>
              <a:rPr lang="en-US" sz="1700" cap="small" dirty="0" smtClean="0">
                <a:solidFill>
                  <a:srgbClr val="FFC000"/>
                </a:solidFill>
                <a:latin typeface="Calibri" pitchFamily="34" charset="0"/>
                <a:cs typeface="Calibri" pitchFamily="34" charset="0"/>
              </a:rPr>
              <a:t>Demo</a:t>
            </a:r>
            <a:endParaRPr lang="en-US" sz="1700" cap="small" dirty="0">
              <a:solidFill>
                <a:srgbClr val="FFC000"/>
              </a:solidFill>
              <a:latin typeface="Calibri" pitchFamily="34" charset="0"/>
              <a:cs typeface="Calibri" pitchFamily="34" charset="0"/>
            </a:endParaRPr>
          </a:p>
        </p:txBody>
      </p:sp>
      <p:sp>
        <p:nvSpPr>
          <p:cNvPr id="7" name="TextBox 62"/>
          <p:cNvSpPr txBox="1">
            <a:spLocks noChangeArrowheads="1"/>
          </p:cNvSpPr>
          <p:nvPr/>
        </p:nvSpPr>
        <p:spPr bwMode="auto">
          <a:xfrm>
            <a:off x="284479" y="1496580"/>
            <a:ext cx="8324409" cy="376037"/>
          </a:xfrm>
          <a:prstGeom prst="rect">
            <a:avLst/>
          </a:prstGeom>
          <a:noFill/>
          <a:ln w="9525">
            <a:noFill/>
            <a:miter lim="800000"/>
            <a:headEnd/>
            <a:tailEnd/>
          </a:ln>
        </p:spPr>
        <p:txBody>
          <a:bodyPr wrap="square" lIns="128561" tIns="64280" rIns="128561" bIns="64280">
            <a:spAutoFit/>
          </a:bodyPr>
          <a:lstStyle/>
          <a:p>
            <a:r>
              <a:rPr lang="en-US" sz="1600" b="1" cap="small" dirty="0" smtClean="0">
                <a:solidFill>
                  <a:schemeClr val="bg2">
                    <a:lumMod val="50000"/>
                  </a:schemeClr>
                </a:solidFill>
                <a:ea typeface="Arial Unicode MS" pitchFamily="34" charset="-128"/>
                <a:cs typeface="Calibri" pitchFamily="34" charset="0"/>
              </a:rPr>
              <a:t>Predictive Analytics Demos and Resources</a:t>
            </a:r>
            <a:endParaRPr lang="en-CA" sz="1600" b="1" dirty="0"/>
          </a:p>
        </p:txBody>
      </p:sp>
      <p:cxnSp>
        <p:nvCxnSpPr>
          <p:cNvPr id="9"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659278" y="2450393"/>
            <a:ext cx="2949611" cy="1107996"/>
          </a:xfrm>
          <a:prstGeom prst="rect">
            <a:avLst/>
          </a:prstGeom>
          <a:noFill/>
        </p:spPr>
        <p:txBody>
          <a:bodyPr wrap="square" lIns="0" tIns="0" rIns="0" bIns="0" rtlCol="0">
            <a:spAutoFit/>
          </a:bodyPr>
          <a:lstStyle/>
          <a:p>
            <a:r>
              <a:rPr lang="en-CA" sz="1200" dirty="0" smtClean="0"/>
              <a:t>David Heffler has a nice Classification / Regression HR demo here: </a:t>
            </a:r>
            <a:r>
              <a:rPr lang="en-CA" sz="1200" b="1" dirty="0">
                <a:hlinkClick r:id="rId8"/>
              </a:rPr>
              <a:t>http://</a:t>
            </a:r>
            <a:r>
              <a:rPr lang="en-CA" sz="1200" b="1" dirty="0" smtClean="0">
                <a:hlinkClick r:id="rId8"/>
              </a:rPr>
              <a:t>scn.sap.com/community/predictive-Analytics/blog/2014/12/01/how-to-predict-employee-turnover-using-sap-infiniteinsight</a:t>
            </a:r>
            <a:r>
              <a:rPr lang="en-CA" sz="1200" b="1" dirty="0" smtClean="0"/>
              <a:t> </a:t>
            </a:r>
            <a:endParaRPr lang="en-CA" sz="1200" dirty="0"/>
          </a:p>
        </p:txBody>
      </p:sp>
      <p:pic>
        <p:nvPicPr>
          <p:cNvPr id="14643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4480" y="2308154"/>
            <a:ext cx="5019975" cy="2597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13255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94007258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844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solidFill>
          <a:ln w="6350" algn="ctr">
            <a:noFill/>
            <a:miter lim="800000"/>
            <a:headEnd/>
            <a:tailEnd/>
          </a:ln>
        </p:spPr>
        <p:txBody>
          <a:bodyPr vert="horz" wrap="none" lIns="0" tIns="0" rIns="0" bIns="0" rtlCol="0" anchor="ctr" anchorCtr="0">
            <a:noAutofit/>
          </a:bodyPr>
          <a:lstStyle/>
          <a:p>
            <a:pPr algn="ctr" fontAlgn="base">
              <a:spcBef>
                <a:spcPct val="0"/>
              </a:spcBef>
              <a:spcAft>
                <a:spcPct val="0"/>
              </a:spcAft>
              <a:buClr>
                <a:srgbClr val="F0AB00"/>
              </a:buClr>
              <a:buSzPct val="80000"/>
            </a:pPr>
            <a:endParaRPr kumimoji="0" lang="en-US" altLang="zh-HK" sz="1100" b="1" u="none" strike="noStrike" kern="0" cap="none" spc="0" normalizeH="0" noProof="0" dirty="0" smtClean="0">
              <a:ln>
                <a:noFill/>
              </a:ln>
              <a:effectLst/>
              <a:uLnTx/>
              <a:uFillTx/>
              <a:cs typeface="Arial"/>
              <a:sym typeface="Arial"/>
            </a:endParaRPr>
          </a:p>
        </p:txBody>
      </p:sp>
      <p:sp>
        <p:nvSpPr>
          <p:cNvPr id="8" name="Title 7"/>
          <p:cNvSpPr>
            <a:spLocks noGrp="1"/>
          </p:cNvSpPr>
          <p:nvPr>
            <p:ph type="title"/>
          </p:nvPr>
        </p:nvSpPr>
        <p:spPr>
          <a:xfrm>
            <a:off x="324000" y="324000"/>
            <a:ext cx="7513488" cy="756000"/>
          </a:xfrm>
        </p:spPr>
        <p:txBody>
          <a:bodyPr/>
          <a:lstStyle/>
          <a:p>
            <a:pPr fontAlgn="base">
              <a:spcBef>
                <a:spcPct val="50000"/>
              </a:spcBef>
              <a:spcAft>
                <a:spcPct val="0"/>
              </a:spcAft>
            </a:pPr>
            <a:r>
              <a:rPr lang="de-DE" sz="1800" dirty="0"/>
              <a:t>Introduction to Next Generation Business Intelligence with </a:t>
            </a:r>
            <a:r>
              <a:rPr lang="en-CA" sz="1800" dirty="0"/>
              <a:t>Automated Analytics Mode in SAP Predictive Analytics</a:t>
            </a:r>
            <a:r>
              <a:rPr lang="en-US" sz="1800" dirty="0" smtClean="0"/>
              <a:t/>
            </a:r>
            <a:br>
              <a:rPr lang="en-US" sz="1800" dirty="0" smtClean="0"/>
            </a:br>
            <a:r>
              <a:rPr lang="en-US" sz="1700" cap="small" dirty="0" smtClean="0">
                <a:solidFill>
                  <a:srgbClr val="FFC000"/>
                </a:solidFill>
                <a:latin typeface="Calibri" pitchFamily="34" charset="0"/>
              </a:rPr>
              <a:t>Demo</a:t>
            </a:r>
            <a:endParaRPr lang="en-US" sz="1700" cap="small" dirty="0">
              <a:solidFill>
                <a:srgbClr val="FFC000"/>
              </a:solidFill>
              <a:latin typeface="Calibri" pitchFamily="34" charset="0"/>
              <a:cs typeface="Calibri" pitchFamily="34" charset="0"/>
            </a:endParaRPr>
          </a:p>
        </p:txBody>
      </p:sp>
      <p:sp>
        <p:nvSpPr>
          <p:cNvPr id="7" name="TextBox 62"/>
          <p:cNvSpPr txBox="1">
            <a:spLocks noChangeArrowheads="1"/>
          </p:cNvSpPr>
          <p:nvPr/>
        </p:nvSpPr>
        <p:spPr bwMode="auto">
          <a:xfrm>
            <a:off x="284479" y="1496580"/>
            <a:ext cx="8324409" cy="376037"/>
          </a:xfrm>
          <a:prstGeom prst="rect">
            <a:avLst/>
          </a:prstGeom>
          <a:noFill/>
          <a:ln w="9525">
            <a:noFill/>
            <a:miter lim="800000"/>
            <a:headEnd/>
            <a:tailEnd/>
          </a:ln>
        </p:spPr>
        <p:txBody>
          <a:bodyPr wrap="square" lIns="128561" tIns="64280" rIns="128561" bIns="64280">
            <a:spAutoFit/>
          </a:bodyPr>
          <a:lstStyle/>
          <a:p>
            <a:r>
              <a:rPr lang="en-US" sz="1600" b="1" cap="small" dirty="0" smtClean="0">
                <a:solidFill>
                  <a:schemeClr val="bg2">
                    <a:lumMod val="50000"/>
                  </a:schemeClr>
                </a:solidFill>
                <a:ea typeface="Arial Unicode MS" pitchFamily="34" charset="-128"/>
                <a:cs typeface="Calibri" pitchFamily="34" charset="0"/>
              </a:rPr>
              <a:t>Predictive Analytics Demos and Resources</a:t>
            </a:r>
            <a:endParaRPr lang="en-CA" sz="1600" b="1" dirty="0"/>
          </a:p>
        </p:txBody>
      </p:sp>
      <p:cxnSp>
        <p:nvCxnSpPr>
          <p:cNvPr id="9"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659278" y="2450393"/>
            <a:ext cx="2949611" cy="553998"/>
          </a:xfrm>
          <a:prstGeom prst="rect">
            <a:avLst/>
          </a:prstGeom>
          <a:noFill/>
        </p:spPr>
        <p:txBody>
          <a:bodyPr wrap="square" lIns="0" tIns="0" rIns="0" bIns="0" rtlCol="0">
            <a:spAutoFit/>
          </a:bodyPr>
          <a:lstStyle/>
          <a:p>
            <a:r>
              <a:rPr lang="en-CA" sz="1200" dirty="0" smtClean="0"/>
              <a:t>Andreas Forster has shared a Marketing problem hands on </a:t>
            </a:r>
            <a:r>
              <a:rPr lang="en-CA" sz="1200" dirty="0"/>
              <a:t>demo here: </a:t>
            </a:r>
            <a:r>
              <a:rPr lang="en-CA" sz="1200" dirty="0">
                <a:hlinkClick r:id="rId8"/>
              </a:rPr>
              <a:t>http://scn.sap.com/docs/DOC-55038</a:t>
            </a:r>
            <a:endParaRPr lang="en-CA" sz="1200" dirty="0"/>
          </a:p>
        </p:txBody>
      </p:sp>
      <p:pic>
        <p:nvPicPr>
          <p:cNvPr id="147458"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4479" y="2302161"/>
            <a:ext cx="5139841" cy="1812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7459"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167403" y="3208481"/>
            <a:ext cx="1933360" cy="27367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629480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92102091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9466"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solidFill>
          <a:ln w="6350" algn="ctr">
            <a:noFill/>
            <a:miter lim="800000"/>
            <a:headEnd/>
            <a:tailEnd/>
          </a:ln>
        </p:spPr>
        <p:txBody>
          <a:bodyPr vert="horz" wrap="none" lIns="0" tIns="0" rIns="0" bIns="0" rtlCol="0" anchor="ctr" anchorCtr="0">
            <a:noAutofit/>
          </a:bodyPr>
          <a:lstStyle/>
          <a:p>
            <a:pPr algn="ctr" fontAlgn="base">
              <a:spcBef>
                <a:spcPct val="0"/>
              </a:spcBef>
              <a:spcAft>
                <a:spcPct val="0"/>
              </a:spcAft>
              <a:buClr>
                <a:srgbClr val="F0AB00"/>
              </a:buClr>
              <a:buSzPct val="80000"/>
            </a:pPr>
            <a:endParaRPr kumimoji="0" lang="en-US" altLang="zh-HK" sz="1100" b="1" u="none" strike="noStrike" kern="0" cap="none" spc="0" normalizeH="0" noProof="0" dirty="0" smtClean="0">
              <a:ln>
                <a:noFill/>
              </a:ln>
              <a:effectLst/>
              <a:uLnTx/>
              <a:uFillTx/>
              <a:cs typeface="Arial"/>
              <a:sym typeface="Arial"/>
            </a:endParaRPr>
          </a:p>
        </p:txBody>
      </p:sp>
      <p:sp>
        <p:nvSpPr>
          <p:cNvPr id="8" name="Title 7"/>
          <p:cNvSpPr>
            <a:spLocks noGrp="1"/>
          </p:cNvSpPr>
          <p:nvPr>
            <p:ph type="title"/>
          </p:nvPr>
        </p:nvSpPr>
        <p:spPr>
          <a:xfrm>
            <a:off x="324000" y="324000"/>
            <a:ext cx="7513488" cy="756000"/>
          </a:xfrm>
        </p:spPr>
        <p:txBody>
          <a:bodyPr/>
          <a:lstStyle/>
          <a:p>
            <a:pPr fontAlgn="base">
              <a:spcBef>
                <a:spcPct val="50000"/>
              </a:spcBef>
              <a:spcAft>
                <a:spcPct val="0"/>
              </a:spcAft>
            </a:pPr>
            <a:r>
              <a:rPr lang="de-DE" sz="1800" dirty="0"/>
              <a:t>Introduction to Next Generation Business Intelligence with </a:t>
            </a:r>
            <a:r>
              <a:rPr lang="en-CA" sz="1800" dirty="0"/>
              <a:t>Automated Analytics Mode in SAP Predictive Analytics</a:t>
            </a:r>
            <a:r>
              <a:rPr lang="en-US" sz="1800" dirty="0" smtClean="0"/>
              <a:t/>
            </a:r>
            <a:br>
              <a:rPr lang="en-US" sz="1800" dirty="0" smtClean="0"/>
            </a:br>
            <a:r>
              <a:rPr lang="en-US" sz="1700" cap="small" dirty="0" smtClean="0">
                <a:solidFill>
                  <a:srgbClr val="FFC000"/>
                </a:solidFill>
                <a:latin typeface="Calibri" pitchFamily="34" charset="0"/>
              </a:rPr>
              <a:t>Demo</a:t>
            </a:r>
            <a:endParaRPr lang="en-US" sz="1700" cap="small" dirty="0">
              <a:solidFill>
                <a:srgbClr val="FFC000"/>
              </a:solidFill>
              <a:latin typeface="Calibri" pitchFamily="34" charset="0"/>
              <a:cs typeface="Calibri" pitchFamily="34" charset="0"/>
            </a:endParaRPr>
          </a:p>
        </p:txBody>
      </p:sp>
      <p:sp>
        <p:nvSpPr>
          <p:cNvPr id="7" name="TextBox 62"/>
          <p:cNvSpPr txBox="1">
            <a:spLocks noChangeArrowheads="1"/>
          </p:cNvSpPr>
          <p:nvPr/>
        </p:nvSpPr>
        <p:spPr bwMode="auto">
          <a:xfrm>
            <a:off x="284479" y="1496580"/>
            <a:ext cx="8324409" cy="376037"/>
          </a:xfrm>
          <a:prstGeom prst="rect">
            <a:avLst/>
          </a:prstGeom>
          <a:noFill/>
          <a:ln w="9525">
            <a:noFill/>
            <a:miter lim="800000"/>
            <a:headEnd/>
            <a:tailEnd/>
          </a:ln>
        </p:spPr>
        <p:txBody>
          <a:bodyPr wrap="square" lIns="128561" tIns="64280" rIns="128561" bIns="64280">
            <a:spAutoFit/>
          </a:bodyPr>
          <a:lstStyle/>
          <a:p>
            <a:r>
              <a:rPr lang="en-US" sz="1600" b="1" cap="small" dirty="0" smtClean="0">
                <a:solidFill>
                  <a:schemeClr val="bg2">
                    <a:lumMod val="50000"/>
                  </a:schemeClr>
                </a:solidFill>
                <a:ea typeface="Arial Unicode MS" pitchFamily="34" charset="-128"/>
                <a:cs typeface="Calibri" pitchFamily="34" charset="0"/>
              </a:rPr>
              <a:t>Predictive Analytics Demos and Resources</a:t>
            </a:r>
            <a:endParaRPr lang="en-CA" sz="1600" b="1" dirty="0"/>
          </a:p>
        </p:txBody>
      </p:sp>
      <p:cxnSp>
        <p:nvCxnSpPr>
          <p:cNvPr id="9"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659276" y="2122638"/>
            <a:ext cx="2949611" cy="923330"/>
          </a:xfrm>
          <a:prstGeom prst="rect">
            <a:avLst/>
          </a:prstGeom>
          <a:noFill/>
        </p:spPr>
        <p:txBody>
          <a:bodyPr wrap="square" lIns="0" tIns="0" rIns="0" bIns="0" rtlCol="0">
            <a:spAutoFit/>
          </a:bodyPr>
          <a:lstStyle/>
          <a:p>
            <a:r>
              <a:rPr lang="en-CA" sz="1200" dirty="0" smtClean="0"/>
              <a:t>Kurt Holt and Atul Manga have shared a very descriptive 104 page document here that covers methods and tools with an example from </a:t>
            </a:r>
            <a:r>
              <a:rPr lang="en-CA" sz="1200" dirty="0"/>
              <a:t>in: </a:t>
            </a:r>
            <a:r>
              <a:rPr lang="en-CA" sz="1200" dirty="0">
                <a:hlinkClick r:id="rId8"/>
              </a:rPr>
              <a:t>http://scn.sap.com/docs/DOC-50803</a:t>
            </a:r>
            <a:endParaRPr lang="en-CA" sz="1200" dirty="0"/>
          </a:p>
        </p:txBody>
      </p:sp>
      <p:pic>
        <p:nvPicPr>
          <p:cNvPr id="148482"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984399" y="3657568"/>
            <a:ext cx="1903948" cy="24527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8483"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4479" y="2180187"/>
            <a:ext cx="4572318" cy="39300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561513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49084677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049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solidFill>
          <a:ln w="6350" algn="ctr">
            <a:noFill/>
            <a:miter lim="800000"/>
            <a:headEnd/>
            <a:tailEnd/>
          </a:ln>
        </p:spPr>
        <p:txBody>
          <a:bodyPr vert="horz" wrap="none" lIns="0" tIns="0" rIns="0" bIns="0" rtlCol="0" anchor="ctr" anchorCtr="0">
            <a:noAutofit/>
          </a:bodyPr>
          <a:lstStyle/>
          <a:p>
            <a:pPr algn="ctr" fontAlgn="base">
              <a:spcBef>
                <a:spcPct val="0"/>
              </a:spcBef>
              <a:spcAft>
                <a:spcPct val="0"/>
              </a:spcAft>
              <a:buClr>
                <a:srgbClr val="F0AB00"/>
              </a:buClr>
              <a:buSzPct val="80000"/>
            </a:pPr>
            <a:endParaRPr kumimoji="0" lang="en-US" altLang="zh-HK" sz="1100" b="1" u="none" strike="noStrike" kern="0" cap="none" spc="0" normalizeH="0" noProof="0" dirty="0" smtClean="0">
              <a:ln>
                <a:noFill/>
              </a:ln>
              <a:effectLst/>
              <a:uLnTx/>
              <a:uFillTx/>
              <a:cs typeface="Arial"/>
              <a:sym typeface="Arial"/>
            </a:endParaRPr>
          </a:p>
        </p:txBody>
      </p:sp>
      <p:sp>
        <p:nvSpPr>
          <p:cNvPr id="8" name="Title 7"/>
          <p:cNvSpPr>
            <a:spLocks noGrp="1"/>
          </p:cNvSpPr>
          <p:nvPr>
            <p:ph type="title"/>
          </p:nvPr>
        </p:nvSpPr>
        <p:spPr>
          <a:xfrm>
            <a:off x="324000" y="324000"/>
            <a:ext cx="7513488" cy="756000"/>
          </a:xfrm>
        </p:spPr>
        <p:txBody>
          <a:bodyPr/>
          <a:lstStyle/>
          <a:p>
            <a:pPr fontAlgn="base">
              <a:spcBef>
                <a:spcPct val="50000"/>
              </a:spcBef>
              <a:spcAft>
                <a:spcPct val="0"/>
              </a:spcAft>
            </a:pPr>
            <a:r>
              <a:rPr lang="de-DE" sz="1800" dirty="0"/>
              <a:t>Introduction to Next Generation Business Intelligence with </a:t>
            </a:r>
            <a:r>
              <a:rPr lang="en-CA" sz="1800" dirty="0"/>
              <a:t>Automated Analytics Mode in SAP Predictive Analytics</a:t>
            </a:r>
            <a:r>
              <a:rPr lang="en-US" sz="1800" dirty="0" smtClean="0"/>
              <a:t/>
            </a:r>
            <a:br>
              <a:rPr lang="en-US" sz="1800" dirty="0" smtClean="0"/>
            </a:br>
            <a:r>
              <a:rPr lang="en-US" sz="1700" cap="small" dirty="0" smtClean="0">
                <a:solidFill>
                  <a:srgbClr val="FFC000"/>
                </a:solidFill>
                <a:latin typeface="Calibri" pitchFamily="34" charset="0"/>
              </a:rPr>
              <a:t>Demo</a:t>
            </a:r>
            <a:endParaRPr lang="en-US" sz="1700" cap="small" dirty="0">
              <a:solidFill>
                <a:srgbClr val="FFC000"/>
              </a:solidFill>
              <a:latin typeface="Calibri" pitchFamily="34" charset="0"/>
              <a:cs typeface="Calibri" pitchFamily="34" charset="0"/>
            </a:endParaRPr>
          </a:p>
        </p:txBody>
      </p:sp>
      <p:sp>
        <p:nvSpPr>
          <p:cNvPr id="7" name="TextBox 62"/>
          <p:cNvSpPr txBox="1">
            <a:spLocks noChangeArrowheads="1"/>
          </p:cNvSpPr>
          <p:nvPr/>
        </p:nvSpPr>
        <p:spPr bwMode="auto">
          <a:xfrm>
            <a:off x="284479" y="1496580"/>
            <a:ext cx="8324409" cy="376037"/>
          </a:xfrm>
          <a:prstGeom prst="rect">
            <a:avLst/>
          </a:prstGeom>
          <a:noFill/>
          <a:ln w="9525">
            <a:noFill/>
            <a:miter lim="800000"/>
            <a:headEnd/>
            <a:tailEnd/>
          </a:ln>
        </p:spPr>
        <p:txBody>
          <a:bodyPr wrap="square" lIns="128561" tIns="64280" rIns="128561" bIns="64280">
            <a:spAutoFit/>
          </a:bodyPr>
          <a:lstStyle/>
          <a:p>
            <a:r>
              <a:rPr lang="en-US" sz="1600" b="1" cap="small" dirty="0" smtClean="0">
                <a:solidFill>
                  <a:schemeClr val="bg2">
                    <a:lumMod val="50000"/>
                  </a:schemeClr>
                </a:solidFill>
                <a:ea typeface="Arial Unicode MS" pitchFamily="34" charset="-128"/>
                <a:cs typeface="Calibri" pitchFamily="34" charset="0"/>
              </a:rPr>
              <a:t>Predictive Analytics Demos and Resources</a:t>
            </a:r>
            <a:endParaRPr lang="en-CA" sz="1600" b="1" dirty="0"/>
          </a:p>
        </p:txBody>
      </p:sp>
      <p:cxnSp>
        <p:nvCxnSpPr>
          <p:cNvPr id="9"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659276" y="2122638"/>
            <a:ext cx="2949611" cy="1477328"/>
          </a:xfrm>
          <a:prstGeom prst="rect">
            <a:avLst/>
          </a:prstGeom>
          <a:noFill/>
        </p:spPr>
        <p:txBody>
          <a:bodyPr wrap="square" lIns="0" tIns="0" rIns="0" bIns="0" rtlCol="0">
            <a:spAutoFit/>
          </a:bodyPr>
          <a:lstStyle/>
          <a:p>
            <a:r>
              <a:rPr lang="en-CA" sz="1200" dirty="0" smtClean="0"/>
              <a:t>Henry Banks has a great introduction to InfiniteInsight here</a:t>
            </a:r>
            <a:r>
              <a:rPr lang="en-CA" sz="1200" dirty="0"/>
              <a:t>: </a:t>
            </a:r>
            <a:r>
              <a:rPr lang="en-CA" sz="1200" dirty="0">
                <a:hlinkClick r:id="rId8"/>
              </a:rPr>
              <a:t>http://</a:t>
            </a:r>
            <a:r>
              <a:rPr lang="en-CA" sz="1200" dirty="0" smtClean="0">
                <a:hlinkClick r:id="rId8"/>
              </a:rPr>
              <a:t>scn.sap.com/community/predictive-Analytics/blog/2014/03/11/sap-infinite-insight-</a:t>
            </a:r>
            <a:r>
              <a:rPr lang="en-CA" sz="1200" dirty="0">
                <a:hlinkClick r:id="rId8"/>
              </a:rPr>
              <a:t>-</a:t>
            </a:r>
            <a:r>
              <a:rPr lang="en-CA" sz="1200" dirty="0" smtClean="0">
                <a:hlinkClick r:id="rId8"/>
              </a:rPr>
              <a:t>introduction-and-overview</a:t>
            </a:r>
            <a:endParaRPr lang="en-CA" sz="1200" dirty="0" smtClean="0"/>
          </a:p>
          <a:p>
            <a:endParaRPr lang="en-CA" sz="1200" dirty="0"/>
          </a:p>
          <a:p>
            <a:r>
              <a:rPr lang="en-CA" sz="1200" dirty="0" smtClean="0"/>
              <a:t>Fantastic slides as well! (thanks Henry, we borrowed a few)</a:t>
            </a:r>
            <a:endParaRPr lang="en-CA" sz="1200" dirty="0"/>
          </a:p>
        </p:txBody>
      </p:sp>
      <p:pic>
        <p:nvPicPr>
          <p:cNvPr id="149506"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4479" y="2236121"/>
            <a:ext cx="4834532" cy="16754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72183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4653"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solidFill>
          <a:ln w="6350" algn="ctr">
            <a:noFill/>
            <a:miter lim="800000"/>
            <a:headEnd/>
            <a:tailEnd/>
          </a:ln>
        </p:spPr>
        <p:txBody>
          <a:bodyPr vert="horz" wrap="none" lIns="0" tIns="0" rIns="0" bIns="0" rtlCol="0" anchor="ctr" anchorCtr="0">
            <a:noAutofit/>
          </a:bodyPr>
          <a:lstStyle/>
          <a:p>
            <a:pPr algn="ctr" fontAlgn="base">
              <a:spcBef>
                <a:spcPct val="0"/>
              </a:spcBef>
              <a:spcAft>
                <a:spcPct val="0"/>
              </a:spcAft>
              <a:buClr>
                <a:srgbClr val="F0AB00"/>
              </a:buClr>
              <a:buSzPct val="80000"/>
            </a:pPr>
            <a:endParaRPr kumimoji="0" lang="en-US" altLang="zh-HK" sz="1100" b="1" u="none" strike="noStrike" kern="0" cap="none" spc="0" normalizeH="0" noProof="0" dirty="0" smtClean="0">
              <a:ln>
                <a:noFill/>
              </a:ln>
              <a:effectLst/>
              <a:uLnTx/>
              <a:uFillTx/>
              <a:cs typeface="Arial"/>
              <a:sym typeface="Arial"/>
            </a:endParaRPr>
          </a:p>
        </p:txBody>
      </p:sp>
      <p:sp>
        <p:nvSpPr>
          <p:cNvPr id="8" name="Title 7"/>
          <p:cNvSpPr>
            <a:spLocks noGrp="1"/>
          </p:cNvSpPr>
          <p:nvPr>
            <p:ph type="title"/>
          </p:nvPr>
        </p:nvSpPr>
        <p:spPr>
          <a:xfrm>
            <a:off x="324000" y="324000"/>
            <a:ext cx="7513488" cy="756000"/>
          </a:xfrm>
        </p:spPr>
        <p:txBody>
          <a:bodyPr/>
          <a:lstStyle/>
          <a:p>
            <a:pPr fontAlgn="base">
              <a:spcBef>
                <a:spcPct val="50000"/>
              </a:spcBef>
              <a:spcAft>
                <a:spcPct val="0"/>
              </a:spcAft>
            </a:pPr>
            <a:r>
              <a:rPr lang="de-DE" sz="1800" dirty="0"/>
              <a:t>Introduction to Next Generation Business Intelligence with </a:t>
            </a:r>
            <a:r>
              <a:rPr lang="en-CA" sz="1800" dirty="0"/>
              <a:t>Automated Analytics Mode in SAP Predictive Analytics</a:t>
            </a:r>
            <a:r>
              <a:rPr lang="en-US" sz="1800" dirty="0" smtClean="0"/>
              <a:t/>
            </a:r>
            <a:br>
              <a:rPr lang="en-US" sz="1800" dirty="0" smtClean="0"/>
            </a:br>
            <a:r>
              <a:rPr lang="en-US" sz="1700" cap="small" dirty="0">
                <a:solidFill>
                  <a:srgbClr val="FFC000"/>
                </a:solidFill>
                <a:latin typeface="Calibri" pitchFamily="34" charset="0"/>
                <a:cs typeface="Calibri" pitchFamily="34" charset="0"/>
              </a:rPr>
              <a:t>Business Analytics in the Era of Big Data</a:t>
            </a:r>
          </a:p>
        </p:txBody>
      </p:sp>
      <p:sp>
        <p:nvSpPr>
          <p:cNvPr id="7" name="TextBox 62"/>
          <p:cNvSpPr txBox="1">
            <a:spLocks noChangeArrowheads="1"/>
          </p:cNvSpPr>
          <p:nvPr/>
        </p:nvSpPr>
        <p:spPr bwMode="auto">
          <a:xfrm>
            <a:off x="704995" y="1517881"/>
            <a:ext cx="7903893" cy="391426"/>
          </a:xfrm>
          <a:prstGeom prst="rect">
            <a:avLst/>
          </a:prstGeom>
          <a:noFill/>
          <a:ln w="9525">
            <a:noFill/>
            <a:miter lim="800000"/>
            <a:headEnd/>
            <a:tailEnd/>
          </a:ln>
        </p:spPr>
        <p:txBody>
          <a:bodyPr wrap="square" lIns="128561" tIns="64280" rIns="128561" bIns="64280">
            <a:spAutoFit/>
          </a:bodyPr>
          <a:lstStyle/>
          <a:p>
            <a:pPr algn="ctr"/>
            <a:r>
              <a:rPr lang="en-US" sz="1700" b="1" cap="small" dirty="0">
                <a:solidFill>
                  <a:schemeClr val="bg2">
                    <a:lumMod val="50000"/>
                  </a:schemeClr>
                </a:solidFill>
                <a:latin typeface="+mj-lt"/>
                <a:ea typeface="Arial Unicode MS" pitchFamily="34" charset="-128"/>
                <a:cs typeface="Calibri" pitchFamily="34" charset="0"/>
              </a:rPr>
              <a:t>Business Intelligence &amp; Business Analytics</a:t>
            </a:r>
          </a:p>
        </p:txBody>
      </p:sp>
      <p:cxnSp>
        <p:nvCxnSpPr>
          <p:cNvPr id="9"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Textfeld 7"/>
          <p:cNvSpPr txBox="1"/>
          <p:nvPr/>
        </p:nvSpPr>
        <p:spPr bwMode="auto">
          <a:xfrm>
            <a:off x="3845858" y="2234514"/>
            <a:ext cx="4763030" cy="3519838"/>
          </a:xfrm>
          <a:prstGeom prst="rect">
            <a:avLst/>
          </a:prstGeom>
          <a:solidFill>
            <a:schemeClr val="accent1">
              <a:alpha val="0"/>
            </a:schemeClr>
          </a:solidFill>
          <a:ln w="19050" cap="flat" cmpd="sng" algn="ctr">
            <a:noFill/>
            <a:prstDash val="solid"/>
            <a:round/>
            <a:headEnd type="none" w="med" len="med"/>
            <a:tailEnd type="triangle" w="sm" len="lg"/>
          </a:ln>
          <a:effectLst/>
        </p:spPr>
        <p:txBody>
          <a:bodyPr lIns="89985" tIns="46792" rIns="89985" bIns="46792"/>
          <a:lstStyle/>
          <a:p>
            <a:pPr defTabSz="776157">
              <a:spcAft>
                <a:spcPts val="300"/>
              </a:spcAft>
              <a:buClr>
                <a:schemeClr val="accent1"/>
              </a:buClr>
              <a:buFont typeface="Wingdings" pitchFamily="2" charset="2"/>
              <a:buChar char="§"/>
            </a:pPr>
            <a:r>
              <a:rPr lang="en-US" sz="1400" dirty="0" smtClean="0">
                <a:solidFill>
                  <a:srgbClr val="666666"/>
                </a:solidFill>
              </a:rPr>
              <a:t> Business </a:t>
            </a:r>
            <a:r>
              <a:rPr lang="en-US" sz="1400" dirty="0">
                <a:solidFill>
                  <a:srgbClr val="666666"/>
                </a:solidFill>
              </a:rPr>
              <a:t>intelligence (BI) describes concepts and methods to improve business decision-making by using fact-based support systems” (1) </a:t>
            </a:r>
          </a:p>
          <a:p>
            <a:pPr defTabSz="776157">
              <a:spcAft>
                <a:spcPts val="300"/>
              </a:spcAft>
              <a:buClr>
                <a:schemeClr val="accent1"/>
              </a:buClr>
              <a:buFont typeface="Wingdings" pitchFamily="2" charset="2"/>
              <a:buChar char="§"/>
            </a:pPr>
            <a:r>
              <a:rPr lang="en-US" sz="1400" dirty="0" smtClean="0">
                <a:solidFill>
                  <a:srgbClr val="666666"/>
                </a:solidFill>
              </a:rPr>
              <a:t> Business </a:t>
            </a:r>
            <a:r>
              <a:rPr lang="en-US" sz="1400" dirty="0">
                <a:solidFill>
                  <a:srgbClr val="666666"/>
                </a:solidFill>
              </a:rPr>
              <a:t>analytics (BA), a component of BI, “provides the data </a:t>
            </a:r>
            <a:r>
              <a:rPr lang="en-US" sz="1400" dirty="0" smtClean="0">
                <a:solidFill>
                  <a:srgbClr val="666666"/>
                </a:solidFill>
              </a:rPr>
              <a:t>Analytics </a:t>
            </a:r>
            <a:r>
              <a:rPr lang="en-US" sz="1400" dirty="0">
                <a:solidFill>
                  <a:srgbClr val="666666"/>
                </a:solidFill>
              </a:rPr>
              <a:t>techniques used to deliver value from decision support data” (2,3) </a:t>
            </a:r>
          </a:p>
          <a:p>
            <a:pPr defTabSz="776157">
              <a:spcAft>
                <a:spcPts val="300"/>
              </a:spcAft>
              <a:buClr>
                <a:schemeClr val="accent1"/>
              </a:buClr>
              <a:buFont typeface="Wingdings" pitchFamily="2" charset="2"/>
              <a:buChar char="§"/>
            </a:pPr>
            <a:r>
              <a:rPr lang="en-US" sz="1400" dirty="0" smtClean="0">
                <a:solidFill>
                  <a:srgbClr val="666666"/>
                </a:solidFill>
              </a:rPr>
              <a:t> Business </a:t>
            </a:r>
            <a:r>
              <a:rPr lang="en-US" sz="1400" dirty="0">
                <a:solidFill>
                  <a:srgbClr val="666666"/>
                </a:solidFill>
              </a:rPr>
              <a:t>intelligence and business analytics are often used interchangeably (2,3), or together as the singular term “business intelligence &amp; analytics” (BI&amp;A) (1)</a:t>
            </a:r>
          </a:p>
          <a:p>
            <a:pPr defTabSz="776157">
              <a:spcAft>
                <a:spcPts val="300"/>
              </a:spcAft>
              <a:buClr>
                <a:schemeClr val="accent1"/>
              </a:buClr>
              <a:buFont typeface="Wingdings" pitchFamily="2" charset="2"/>
              <a:buChar char="§"/>
            </a:pPr>
            <a:r>
              <a:rPr lang="en-US" sz="1400" dirty="0" smtClean="0">
                <a:solidFill>
                  <a:srgbClr val="666666"/>
                </a:solidFill>
              </a:rPr>
              <a:t> Both </a:t>
            </a:r>
            <a:r>
              <a:rPr lang="en-US" sz="1400" dirty="0">
                <a:solidFill>
                  <a:srgbClr val="666666"/>
                </a:solidFill>
              </a:rPr>
              <a:t>terms are traditionally employed by IS researchers to denote “IT platforms and tools used to gather, provide access to, and </a:t>
            </a:r>
            <a:r>
              <a:rPr lang="en-US" sz="1400" dirty="0" err="1">
                <a:solidFill>
                  <a:srgbClr val="666666"/>
                </a:solidFill>
              </a:rPr>
              <a:t>analyse</a:t>
            </a:r>
            <a:r>
              <a:rPr lang="en-US" sz="1400" dirty="0">
                <a:solidFill>
                  <a:srgbClr val="666666"/>
                </a:solidFill>
              </a:rPr>
              <a:t> data about an organization and its activities” (4</a:t>
            </a:r>
            <a:r>
              <a:rPr lang="en-US" sz="1400" dirty="0" smtClean="0">
                <a:solidFill>
                  <a:srgbClr val="666666"/>
                </a:solidFill>
              </a:rPr>
              <a:t>)</a:t>
            </a:r>
          </a:p>
          <a:p>
            <a:pPr defTabSz="776157">
              <a:spcAft>
                <a:spcPts val="300"/>
              </a:spcAft>
              <a:buClr>
                <a:schemeClr val="accent1"/>
              </a:buClr>
            </a:pPr>
            <a:endParaRPr lang="en-US" sz="800" dirty="0">
              <a:solidFill>
                <a:srgbClr val="666666"/>
              </a:solidFill>
            </a:endParaRPr>
          </a:p>
          <a:p>
            <a:pPr>
              <a:spcBef>
                <a:spcPts val="0"/>
              </a:spcBef>
            </a:pPr>
            <a:r>
              <a:rPr lang="en-US" sz="800" dirty="0">
                <a:latin typeface="Arial Narrow" panose="020B0606020202030204" pitchFamily="34" charset="0"/>
              </a:rPr>
              <a:t>1. Chen, H., Chiang, R. H. L., &amp; </a:t>
            </a:r>
            <a:r>
              <a:rPr lang="en-US" sz="800" dirty="0" err="1">
                <a:latin typeface="Arial Narrow" panose="020B0606020202030204" pitchFamily="34" charset="0"/>
              </a:rPr>
              <a:t>Storey</a:t>
            </a:r>
            <a:r>
              <a:rPr lang="en-US" sz="800" dirty="0">
                <a:latin typeface="Arial Narrow" panose="020B0606020202030204" pitchFamily="34" charset="0"/>
              </a:rPr>
              <a:t>, V. C. (January 01, 2012). Business Intelligence and Analytics: From Big Data to Big Impact. Management Information Systems Quarterly, 36, 4, 1165-1188</a:t>
            </a:r>
          </a:p>
          <a:p>
            <a:pPr>
              <a:spcBef>
                <a:spcPts val="0"/>
              </a:spcBef>
            </a:pPr>
            <a:r>
              <a:rPr lang="en-CA" sz="800" dirty="0">
                <a:latin typeface="Arial Narrow" panose="020B0606020202030204" pitchFamily="34" charset="0"/>
              </a:rPr>
              <a:t>2. </a:t>
            </a:r>
            <a:r>
              <a:rPr lang="en-US" sz="800" dirty="0">
                <a:latin typeface="Arial Narrow" panose="020B0606020202030204" pitchFamily="34" charset="0"/>
              </a:rPr>
              <a:t>Wixom, B., </a:t>
            </a:r>
            <a:r>
              <a:rPr lang="en-US" sz="800" dirty="0" err="1">
                <a:latin typeface="Arial Narrow" panose="020B0606020202030204" pitchFamily="34" charset="0"/>
              </a:rPr>
              <a:t>Ariyachandra</a:t>
            </a:r>
            <a:r>
              <a:rPr lang="en-US" sz="800" dirty="0">
                <a:latin typeface="Arial Narrow" panose="020B0606020202030204" pitchFamily="34" charset="0"/>
              </a:rPr>
              <a:t>, T., </a:t>
            </a:r>
            <a:r>
              <a:rPr lang="en-US" sz="800" dirty="0" err="1">
                <a:latin typeface="Arial Narrow" panose="020B0606020202030204" pitchFamily="34" charset="0"/>
              </a:rPr>
              <a:t>Goul</a:t>
            </a:r>
            <a:r>
              <a:rPr lang="en-US" sz="800" dirty="0">
                <a:latin typeface="Arial Narrow" panose="020B0606020202030204" pitchFamily="34" charset="0"/>
              </a:rPr>
              <a:t>, M., Gray, P., Kulkarni, U., &amp; Phillips-Wren, G. (2011). The current state of business intelligence in academia. </a:t>
            </a:r>
            <a:r>
              <a:rPr lang="en-US" sz="800" i="1" dirty="0">
                <a:latin typeface="Arial Narrow" panose="020B0606020202030204" pitchFamily="34" charset="0"/>
              </a:rPr>
              <a:t>Communications of the Association for Information System, 29</a:t>
            </a:r>
            <a:r>
              <a:rPr lang="en-US" sz="800" dirty="0">
                <a:latin typeface="Arial Narrow" panose="020B0606020202030204" pitchFamily="34" charset="0"/>
              </a:rPr>
              <a:t>(16), 299-312. </a:t>
            </a:r>
          </a:p>
          <a:p>
            <a:pPr>
              <a:spcBef>
                <a:spcPts val="0"/>
              </a:spcBef>
            </a:pPr>
            <a:r>
              <a:rPr lang="en-CA" sz="800" dirty="0">
                <a:latin typeface="Arial Narrow" panose="020B0606020202030204" pitchFamily="34" charset="0"/>
              </a:rPr>
              <a:t>3. </a:t>
            </a:r>
            <a:r>
              <a:rPr lang="en-US" sz="800" dirty="0">
                <a:latin typeface="Arial Narrow" panose="020B0606020202030204" pitchFamily="34" charset="0"/>
              </a:rPr>
              <a:t>Olsen, D. H., &amp; </a:t>
            </a:r>
            <a:r>
              <a:rPr lang="en-US" sz="800" dirty="0" err="1">
                <a:latin typeface="Arial Narrow" panose="020B0606020202030204" pitchFamily="34" charset="0"/>
              </a:rPr>
              <a:t>Dupin</a:t>
            </a:r>
            <a:r>
              <a:rPr lang="en-US" sz="800" dirty="0">
                <a:latin typeface="Arial Narrow" panose="020B0606020202030204" pitchFamily="34" charset="0"/>
              </a:rPr>
              <a:t>-Bryant, P. A. (January 23, 2013). Combining business intelligence and stock market data: A primer for data analytics and business intelligence. Journal of Applied Business Research, 29, 1, 139-156.</a:t>
            </a:r>
          </a:p>
          <a:p>
            <a:pPr>
              <a:spcBef>
                <a:spcPts val="0"/>
              </a:spcBef>
            </a:pPr>
            <a:r>
              <a:rPr lang="en-CA" sz="800" dirty="0">
                <a:latin typeface="Arial Narrow" panose="020B0606020202030204" pitchFamily="34" charset="0"/>
              </a:rPr>
              <a:t>4.. </a:t>
            </a:r>
            <a:r>
              <a:rPr lang="en-US" sz="800" dirty="0">
                <a:latin typeface="Arial Narrow" panose="020B0606020202030204" pitchFamily="34" charset="0"/>
              </a:rPr>
              <a:t>Glaser, J., &amp; Stone, J. (January 01, 2008). Effective use of business intelligence. Healthcare Financial Management : Journal of the Healthcare Financial Management Association, 62(2), 68-72.</a:t>
            </a:r>
          </a:p>
        </p:txBody>
      </p:sp>
      <p:pic>
        <p:nvPicPr>
          <p:cNvPr id="15462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605" y="2234514"/>
            <a:ext cx="3041650" cy="422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29538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402603"/>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5676"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solidFill>
          <a:ln w="6350" algn="ctr">
            <a:noFill/>
            <a:miter lim="800000"/>
            <a:headEnd/>
            <a:tailEnd/>
          </a:ln>
        </p:spPr>
        <p:txBody>
          <a:bodyPr vert="horz" wrap="none" lIns="0" tIns="0" rIns="0" bIns="0" rtlCol="0" anchor="ctr" anchorCtr="0">
            <a:noAutofit/>
          </a:bodyPr>
          <a:lstStyle/>
          <a:p>
            <a:pPr algn="ctr" fontAlgn="base">
              <a:spcBef>
                <a:spcPct val="0"/>
              </a:spcBef>
              <a:spcAft>
                <a:spcPct val="0"/>
              </a:spcAft>
              <a:buClr>
                <a:srgbClr val="F0AB00"/>
              </a:buClr>
              <a:buSzPct val="80000"/>
            </a:pPr>
            <a:endParaRPr kumimoji="0" lang="en-US" altLang="zh-HK" sz="1100" b="1" u="none" strike="noStrike" kern="0" cap="none" spc="0" normalizeH="0" noProof="0" dirty="0" smtClean="0">
              <a:ln>
                <a:noFill/>
              </a:ln>
              <a:effectLst/>
              <a:uLnTx/>
              <a:uFillTx/>
              <a:cs typeface="Arial"/>
              <a:sym typeface="Arial"/>
            </a:endParaRPr>
          </a:p>
        </p:txBody>
      </p:sp>
      <p:sp>
        <p:nvSpPr>
          <p:cNvPr id="8" name="Title 7"/>
          <p:cNvSpPr>
            <a:spLocks noGrp="1"/>
          </p:cNvSpPr>
          <p:nvPr>
            <p:ph type="title"/>
          </p:nvPr>
        </p:nvSpPr>
        <p:spPr>
          <a:xfrm>
            <a:off x="324000" y="324000"/>
            <a:ext cx="7513488" cy="756000"/>
          </a:xfrm>
        </p:spPr>
        <p:txBody>
          <a:bodyPr/>
          <a:lstStyle/>
          <a:p>
            <a:pPr fontAlgn="base">
              <a:spcBef>
                <a:spcPct val="50000"/>
              </a:spcBef>
              <a:spcAft>
                <a:spcPct val="0"/>
              </a:spcAft>
            </a:pPr>
            <a:r>
              <a:rPr lang="de-DE" sz="1800" dirty="0"/>
              <a:t>Introduction to Next Generation Business Intelligence with </a:t>
            </a:r>
            <a:r>
              <a:rPr lang="en-CA" sz="1800" dirty="0"/>
              <a:t>Automated Analytics Mode in SAP Predictive Analytics</a:t>
            </a:r>
            <a:r>
              <a:rPr lang="en-US" sz="1800" dirty="0" smtClean="0"/>
              <a:t/>
            </a:r>
            <a:br>
              <a:rPr lang="en-US" sz="1800" dirty="0" smtClean="0"/>
            </a:br>
            <a:r>
              <a:rPr lang="en-US" sz="1700" cap="small" dirty="0">
                <a:solidFill>
                  <a:srgbClr val="FFC000"/>
                </a:solidFill>
                <a:latin typeface="Calibri" pitchFamily="34" charset="0"/>
                <a:cs typeface="Calibri" pitchFamily="34" charset="0"/>
              </a:rPr>
              <a:t>Business Analytics in the Era of Big Data</a:t>
            </a:r>
          </a:p>
        </p:txBody>
      </p:sp>
      <p:sp>
        <p:nvSpPr>
          <p:cNvPr id="7" name="TextBox 62"/>
          <p:cNvSpPr txBox="1">
            <a:spLocks noChangeArrowheads="1"/>
          </p:cNvSpPr>
          <p:nvPr/>
        </p:nvSpPr>
        <p:spPr bwMode="auto">
          <a:xfrm>
            <a:off x="704995" y="1517881"/>
            <a:ext cx="7903893" cy="391426"/>
          </a:xfrm>
          <a:prstGeom prst="rect">
            <a:avLst/>
          </a:prstGeom>
          <a:noFill/>
          <a:ln w="9525">
            <a:noFill/>
            <a:miter lim="800000"/>
            <a:headEnd/>
            <a:tailEnd/>
          </a:ln>
        </p:spPr>
        <p:txBody>
          <a:bodyPr wrap="square" lIns="128561" tIns="64280" rIns="128561" bIns="64280">
            <a:spAutoFit/>
          </a:bodyPr>
          <a:lstStyle/>
          <a:p>
            <a:pPr algn="ctr"/>
            <a:r>
              <a:rPr lang="en-US" sz="1700" b="1" cap="small" dirty="0">
                <a:solidFill>
                  <a:schemeClr val="bg2">
                    <a:lumMod val="50000"/>
                  </a:schemeClr>
                </a:solidFill>
                <a:latin typeface="+mj-lt"/>
                <a:ea typeface="Arial Unicode MS" pitchFamily="34" charset="-128"/>
                <a:cs typeface="Calibri" pitchFamily="34" charset="0"/>
              </a:rPr>
              <a:t>Business Intelligence &amp; Analytics Platforms</a:t>
            </a:r>
          </a:p>
        </p:txBody>
      </p:sp>
      <p:cxnSp>
        <p:nvCxnSpPr>
          <p:cNvPr id="9"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Textfeld 7"/>
          <p:cNvSpPr txBox="1"/>
          <p:nvPr/>
        </p:nvSpPr>
        <p:spPr bwMode="auto">
          <a:xfrm>
            <a:off x="295149" y="2234514"/>
            <a:ext cx="8313739" cy="651190"/>
          </a:xfrm>
          <a:prstGeom prst="rect">
            <a:avLst/>
          </a:prstGeom>
          <a:solidFill>
            <a:schemeClr val="accent1">
              <a:alpha val="0"/>
            </a:schemeClr>
          </a:solidFill>
          <a:ln w="19050" cap="flat" cmpd="sng" algn="ctr">
            <a:noFill/>
            <a:prstDash val="solid"/>
            <a:round/>
            <a:headEnd type="none" w="med" len="med"/>
            <a:tailEnd type="triangle" w="sm" len="lg"/>
          </a:ln>
          <a:effectLst/>
        </p:spPr>
        <p:txBody>
          <a:bodyPr lIns="89985" tIns="46792" rIns="89985" bIns="46792"/>
          <a:lstStyle/>
          <a:p>
            <a:pPr defTabSz="776157">
              <a:spcAft>
                <a:spcPts val="300"/>
              </a:spcAft>
              <a:buClr>
                <a:schemeClr val="accent1"/>
              </a:buClr>
              <a:buFont typeface="Wingdings" pitchFamily="2" charset="2"/>
              <a:buChar char="§"/>
            </a:pPr>
            <a:r>
              <a:rPr lang="en-US" sz="1400" dirty="0">
                <a:solidFill>
                  <a:srgbClr val="666666"/>
                </a:solidFill>
              </a:rPr>
              <a:t> BI&amp;A platforms are often composed of sets of stacked information technologies, ordered from bottom to top to include(1,2)</a:t>
            </a:r>
          </a:p>
        </p:txBody>
      </p:sp>
      <p:pic>
        <p:nvPicPr>
          <p:cNvPr id="15565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6390" y="2731323"/>
            <a:ext cx="6644455" cy="2228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feld 7"/>
          <p:cNvSpPr txBox="1"/>
          <p:nvPr/>
        </p:nvSpPr>
        <p:spPr bwMode="auto">
          <a:xfrm>
            <a:off x="295149" y="5114621"/>
            <a:ext cx="8313739" cy="651190"/>
          </a:xfrm>
          <a:prstGeom prst="rect">
            <a:avLst/>
          </a:prstGeom>
          <a:solidFill>
            <a:schemeClr val="accent1">
              <a:alpha val="0"/>
            </a:schemeClr>
          </a:solidFill>
          <a:ln w="19050" cap="flat" cmpd="sng" algn="ctr">
            <a:noFill/>
            <a:prstDash val="solid"/>
            <a:round/>
            <a:headEnd type="none" w="med" len="med"/>
            <a:tailEnd type="triangle" w="sm" len="lg"/>
          </a:ln>
          <a:effectLst/>
        </p:spPr>
        <p:txBody>
          <a:bodyPr lIns="89985" tIns="46792" rIns="89985" bIns="46792"/>
          <a:lstStyle/>
          <a:p>
            <a:pPr defTabSz="776157">
              <a:spcAft>
                <a:spcPts val="300"/>
              </a:spcAft>
              <a:buClr>
                <a:schemeClr val="accent1"/>
              </a:buClr>
              <a:buFont typeface="Wingdings" pitchFamily="2" charset="2"/>
              <a:buChar char="§"/>
            </a:pPr>
            <a:r>
              <a:rPr lang="en-US" sz="1400" dirty="0" smtClean="0">
                <a:solidFill>
                  <a:srgbClr val="666666"/>
                </a:solidFill>
              </a:rPr>
              <a:t> The </a:t>
            </a:r>
            <a:r>
              <a:rPr lang="en-US" sz="1400" dirty="0">
                <a:solidFill>
                  <a:srgbClr val="666666"/>
                </a:solidFill>
              </a:rPr>
              <a:t>architectural structure of business intelligence centers around two distinct, yet interrelated, functionalities: getting data in and getting data out (3,4</a:t>
            </a:r>
            <a:r>
              <a:rPr lang="en-US" sz="1400" dirty="0" smtClean="0">
                <a:solidFill>
                  <a:srgbClr val="666666"/>
                </a:solidFill>
              </a:rPr>
              <a:t>)</a:t>
            </a:r>
          </a:p>
          <a:p>
            <a:pPr defTabSz="776157">
              <a:spcAft>
                <a:spcPts val="300"/>
              </a:spcAft>
              <a:buClr>
                <a:schemeClr val="accent1"/>
              </a:buClr>
              <a:buFont typeface="Wingdings" pitchFamily="2" charset="2"/>
              <a:buChar char="§"/>
            </a:pPr>
            <a:endParaRPr lang="en-CA" sz="900" b="1" dirty="0">
              <a:solidFill>
                <a:srgbClr val="000000"/>
              </a:solidFill>
            </a:endParaRPr>
          </a:p>
          <a:p>
            <a:pPr lvl="0">
              <a:buClr>
                <a:srgbClr val="F0AB00"/>
              </a:buClr>
              <a:buSzPct val="80000"/>
            </a:pPr>
            <a:r>
              <a:rPr lang="en-CA" sz="800" dirty="0">
                <a:solidFill>
                  <a:srgbClr val="000000"/>
                </a:solidFill>
                <a:latin typeface="Arial Narrow" panose="020B0606020202030204" pitchFamily="34" charset="0"/>
              </a:rPr>
              <a:t>1. </a:t>
            </a:r>
            <a:r>
              <a:rPr lang="en-US" sz="800" dirty="0">
                <a:solidFill>
                  <a:srgbClr val="000000"/>
                </a:solidFill>
                <a:latin typeface="Arial Narrow" panose="020B0606020202030204" pitchFamily="34" charset="0"/>
              </a:rPr>
              <a:t>Glaser, J., &amp; Stone, J. (January 01, 2008). Effective use of business intelligence. Healthcare Financial Management : Journal of the Healthcare Financial Management Association, 62(2), 68-72.</a:t>
            </a:r>
          </a:p>
          <a:p>
            <a:pPr lvl="0">
              <a:buClr>
                <a:srgbClr val="F0AB00"/>
              </a:buClr>
              <a:buSzPct val="80000"/>
            </a:pPr>
            <a:r>
              <a:rPr lang="en-CA" sz="800" dirty="0">
                <a:solidFill>
                  <a:srgbClr val="000000"/>
                </a:solidFill>
                <a:latin typeface="Arial Narrow" panose="020B0606020202030204" pitchFamily="34" charset="0"/>
              </a:rPr>
              <a:t>2. </a:t>
            </a:r>
            <a:r>
              <a:rPr lang="en-US" sz="800" dirty="0" err="1">
                <a:solidFill>
                  <a:srgbClr val="000000"/>
                </a:solidFill>
                <a:latin typeface="Arial Narrow" panose="020B0606020202030204" pitchFamily="34" charset="0"/>
              </a:rPr>
              <a:t>Lonnqvist</a:t>
            </a:r>
            <a:r>
              <a:rPr lang="en-US" sz="800" dirty="0">
                <a:solidFill>
                  <a:srgbClr val="000000"/>
                </a:solidFill>
                <a:latin typeface="Arial Narrow" panose="020B0606020202030204" pitchFamily="34" charset="0"/>
              </a:rPr>
              <a:t>, A., &amp; </a:t>
            </a:r>
            <a:r>
              <a:rPr lang="en-US" sz="800" dirty="0" err="1">
                <a:solidFill>
                  <a:srgbClr val="000000"/>
                </a:solidFill>
                <a:latin typeface="Arial Narrow" panose="020B0606020202030204" pitchFamily="34" charset="0"/>
              </a:rPr>
              <a:t>Pirttimaki</a:t>
            </a:r>
            <a:r>
              <a:rPr lang="en-US" sz="800" dirty="0">
                <a:solidFill>
                  <a:srgbClr val="000000"/>
                </a:solidFill>
                <a:latin typeface="Arial Narrow" panose="020B0606020202030204" pitchFamily="34" charset="0"/>
              </a:rPr>
              <a:t>, V. (2006). The measurement of business intelligence. </a:t>
            </a:r>
            <a:r>
              <a:rPr lang="en-US" sz="800" i="1" dirty="0">
                <a:solidFill>
                  <a:srgbClr val="000000"/>
                </a:solidFill>
                <a:latin typeface="Arial Narrow" panose="020B0606020202030204" pitchFamily="34" charset="0"/>
              </a:rPr>
              <a:t>Information Systems Management</a:t>
            </a:r>
            <a:r>
              <a:rPr lang="en-US" sz="800" dirty="0">
                <a:solidFill>
                  <a:srgbClr val="000000"/>
                </a:solidFill>
                <a:latin typeface="Arial Narrow" panose="020B0606020202030204" pitchFamily="34" charset="0"/>
              </a:rPr>
              <a:t>, 23 (1), 32-40.</a:t>
            </a:r>
          </a:p>
          <a:p>
            <a:pPr lvl="0">
              <a:buClr>
                <a:srgbClr val="F0AB00"/>
              </a:buClr>
              <a:buSzPct val="80000"/>
            </a:pPr>
            <a:r>
              <a:rPr lang="en-CA" sz="800" dirty="0">
                <a:solidFill>
                  <a:srgbClr val="000000"/>
                </a:solidFill>
                <a:latin typeface="Arial Narrow" panose="020B0606020202030204" pitchFamily="34" charset="0"/>
              </a:rPr>
              <a:t>3. </a:t>
            </a:r>
            <a:r>
              <a:rPr lang="en-US" sz="800" dirty="0">
                <a:solidFill>
                  <a:srgbClr val="000000"/>
                </a:solidFill>
                <a:latin typeface="Arial Narrow" panose="020B0606020202030204" pitchFamily="34" charset="0"/>
              </a:rPr>
              <a:t>Wixom, B., </a:t>
            </a:r>
            <a:r>
              <a:rPr lang="en-US" sz="800" dirty="0" err="1">
                <a:solidFill>
                  <a:srgbClr val="000000"/>
                </a:solidFill>
                <a:latin typeface="Arial Narrow" panose="020B0606020202030204" pitchFamily="34" charset="0"/>
              </a:rPr>
              <a:t>Ariyachandra</a:t>
            </a:r>
            <a:r>
              <a:rPr lang="en-US" sz="800" dirty="0">
                <a:solidFill>
                  <a:srgbClr val="000000"/>
                </a:solidFill>
                <a:latin typeface="Arial Narrow" panose="020B0606020202030204" pitchFamily="34" charset="0"/>
              </a:rPr>
              <a:t>, T., </a:t>
            </a:r>
            <a:r>
              <a:rPr lang="en-US" sz="800" dirty="0" err="1">
                <a:solidFill>
                  <a:srgbClr val="000000"/>
                </a:solidFill>
                <a:latin typeface="Arial Narrow" panose="020B0606020202030204" pitchFamily="34" charset="0"/>
              </a:rPr>
              <a:t>Goul</a:t>
            </a:r>
            <a:r>
              <a:rPr lang="en-US" sz="800" dirty="0">
                <a:solidFill>
                  <a:srgbClr val="000000"/>
                </a:solidFill>
                <a:latin typeface="Arial Narrow" panose="020B0606020202030204" pitchFamily="34" charset="0"/>
              </a:rPr>
              <a:t>, M., Gray, P., Kulkarni, U., &amp; Phillips-Wren, G. (2011). The current state of business intelligence in academia. </a:t>
            </a:r>
            <a:r>
              <a:rPr lang="en-US" sz="800" i="1" dirty="0">
                <a:solidFill>
                  <a:srgbClr val="000000"/>
                </a:solidFill>
                <a:latin typeface="Arial Narrow" panose="020B0606020202030204" pitchFamily="34" charset="0"/>
              </a:rPr>
              <a:t>Communications of the Association for Information System, 29</a:t>
            </a:r>
            <a:r>
              <a:rPr lang="en-US" sz="800" dirty="0">
                <a:solidFill>
                  <a:srgbClr val="000000"/>
                </a:solidFill>
                <a:latin typeface="Arial Narrow" panose="020B0606020202030204" pitchFamily="34" charset="0"/>
              </a:rPr>
              <a:t>(16), 299-312. </a:t>
            </a:r>
          </a:p>
          <a:p>
            <a:pPr lvl="0">
              <a:buClr>
                <a:srgbClr val="F0AB00"/>
              </a:buClr>
              <a:buSzPct val="80000"/>
            </a:pPr>
            <a:r>
              <a:rPr lang="en-CA" sz="800" dirty="0">
                <a:solidFill>
                  <a:srgbClr val="000000"/>
                </a:solidFill>
                <a:latin typeface="Arial Narrow" panose="020B0606020202030204" pitchFamily="34" charset="0"/>
              </a:rPr>
              <a:t>4. </a:t>
            </a:r>
            <a:r>
              <a:rPr lang="en-US" sz="800" dirty="0" err="1">
                <a:solidFill>
                  <a:srgbClr val="000000"/>
                </a:solidFill>
                <a:latin typeface="Arial Narrow" panose="020B0606020202030204" pitchFamily="34" charset="0"/>
              </a:rPr>
              <a:t>Popovic</a:t>
            </a:r>
            <a:r>
              <a:rPr lang="en-US" sz="800" dirty="0">
                <a:solidFill>
                  <a:srgbClr val="000000"/>
                </a:solidFill>
                <a:latin typeface="Arial Narrow" panose="020B0606020202030204" pitchFamily="34" charset="0"/>
              </a:rPr>
              <a:t>̌, A., Turk, T., &amp; </a:t>
            </a:r>
            <a:r>
              <a:rPr lang="en-US" sz="800" dirty="0" err="1">
                <a:solidFill>
                  <a:srgbClr val="000000"/>
                </a:solidFill>
                <a:latin typeface="Arial Narrow" panose="020B0606020202030204" pitchFamily="34" charset="0"/>
              </a:rPr>
              <a:t>Jaklic</a:t>
            </a:r>
            <a:r>
              <a:rPr lang="en-US" sz="800" dirty="0">
                <a:solidFill>
                  <a:srgbClr val="000000"/>
                </a:solidFill>
                <a:latin typeface="Arial Narrow" panose="020B0606020202030204" pitchFamily="34" charset="0"/>
              </a:rPr>
              <a:t>̌, J. (January 01, 2010). Conceptual model of business value of business intelligence systems. </a:t>
            </a:r>
            <a:r>
              <a:rPr lang="en-US" sz="800" i="1" dirty="0">
                <a:solidFill>
                  <a:srgbClr val="000000"/>
                </a:solidFill>
                <a:latin typeface="Arial Narrow" panose="020B0606020202030204" pitchFamily="34" charset="0"/>
              </a:rPr>
              <a:t>Management</a:t>
            </a:r>
            <a:r>
              <a:rPr lang="en-US" sz="800" dirty="0">
                <a:solidFill>
                  <a:srgbClr val="000000"/>
                </a:solidFill>
                <a:latin typeface="Arial Narrow" panose="020B0606020202030204" pitchFamily="34" charset="0"/>
              </a:rPr>
              <a:t>, 15, 1, 5-29.</a:t>
            </a:r>
          </a:p>
          <a:p>
            <a:pPr lvl="0">
              <a:buClr>
                <a:srgbClr val="F0AB00"/>
              </a:buClr>
              <a:buSzPct val="80000"/>
            </a:pPr>
            <a:endParaRPr lang="en-US" sz="800" b="1" dirty="0">
              <a:solidFill>
                <a:srgbClr val="000000"/>
              </a:solidFill>
              <a:latin typeface="Arial Narrow" panose="020B0606020202030204" pitchFamily="34" charset="0"/>
            </a:endParaRPr>
          </a:p>
          <a:p>
            <a:pPr lvl="0">
              <a:buClr>
                <a:srgbClr val="F0AB00"/>
              </a:buClr>
              <a:buSzPct val="80000"/>
            </a:pPr>
            <a:endParaRPr lang="en-US" sz="800" b="1" dirty="0">
              <a:solidFill>
                <a:srgbClr val="000000"/>
              </a:solidFill>
              <a:latin typeface="Arial Narrow" panose="020B0606020202030204" pitchFamily="34" charset="0"/>
            </a:endParaRPr>
          </a:p>
          <a:p>
            <a:pPr lvl="0">
              <a:spcBef>
                <a:spcPts val="1620"/>
              </a:spcBef>
              <a:buClr>
                <a:srgbClr val="F0AB00"/>
              </a:buClr>
              <a:buSzPct val="80000"/>
            </a:pPr>
            <a:endParaRPr lang="en-CA" sz="800" b="1" dirty="0">
              <a:solidFill>
                <a:srgbClr val="000000"/>
              </a:solidFill>
              <a:latin typeface="Arial Narrow" panose="020B0606020202030204" pitchFamily="34" charset="0"/>
            </a:endParaRPr>
          </a:p>
          <a:p>
            <a:pPr defTabSz="776157">
              <a:spcAft>
                <a:spcPts val="300"/>
              </a:spcAft>
              <a:buClr>
                <a:schemeClr val="accent1"/>
              </a:buClr>
            </a:pPr>
            <a:endParaRPr lang="en-US" sz="1400" dirty="0">
              <a:solidFill>
                <a:srgbClr val="666666"/>
              </a:solidFill>
            </a:endParaRPr>
          </a:p>
        </p:txBody>
      </p:sp>
    </p:spTree>
    <p:extLst>
      <p:ext uri="{BB962C8B-B14F-4D97-AF65-F5344CB8AC3E}">
        <p14:creationId xmlns:p14="http://schemas.microsoft.com/office/powerpoint/2010/main" val="2165409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141777168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6699"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solidFill>
          <a:ln w="6350" algn="ctr">
            <a:noFill/>
            <a:miter lim="800000"/>
            <a:headEnd/>
            <a:tailEnd/>
          </a:ln>
        </p:spPr>
        <p:txBody>
          <a:bodyPr vert="horz" wrap="none" lIns="0" tIns="0" rIns="0" bIns="0" rtlCol="0" anchor="ctr" anchorCtr="0">
            <a:noAutofit/>
          </a:bodyPr>
          <a:lstStyle/>
          <a:p>
            <a:pPr algn="ctr" fontAlgn="base">
              <a:spcBef>
                <a:spcPct val="0"/>
              </a:spcBef>
              <a:spcAft>
                <a:spcPct val="0"/>
              </a:spcAft>
              <a:buClr>
                <a:srgbClr val="F0AB00"/>
              </a:buClr>
              <a:buSzPct val="80000"/>
            </a:pPr>
            <a:endParaRPr lang="en-US" altLang="zh-HK" sz="1100" b="1" kern="0" dirty="0">
              <a:solidFill>
                <a:srgbClr val="000000"/>
              </a:solidFill>
              <a:cs typeface="Arial"/>
              <a:sym typeface="Arial"/>
            </a:endParaRPr>
          </a:p>
        </p:txBody>
      </p:sp>
      <p:sp>
        <p:nvSpPr>
          <p:cNvPr id="8" name="Title 7"/>
          <p:cNvSpPr>
            <a:spLocks noGrp="1"/>
          </p:cNvSpPr>
          <p:nvPr>
            <p:ph type="title"/>
          </p:nvPr>
        </p:nvSpPr>
        <p:spPr>
          <a:xfrm>
            <a:off x="323999" y="324000"/>
            <a:ext cx="8181646" cy="756000"/>
          </a:xfrm>
        </p:spPr>
        <p:txBody>
          <a:bodyPr/>
          <a:lstStyle/>
          <a:p>
            <a:r>
              <a:rPr lang="de-DE" sz="1800" dirty="0"/>
              <a:t>Introduction to Next Generation Business Intelligence with </a:t>
            </a:r>
            <a:r>
              <a:rPr lang="en-CA" sz="1800" dirty="0"/>
              <a:t>Automated Analytics Mode in SAP Predictive Analytics</a:t>
            </a:r>
            <a:r>
              <a:rPr lang="en-US" sz="1800" dirty="0" smtClean="0"/>
              <a:t/>
            </a:r>
            <a:br>
              <a:rPr lang="en-US" sz="1800" dirty="0" smtClean="0"/>
            </a:br>
            <a:r>
              <a:rPr lang="en-US" sz="1700" cap="small" dirty="0" smtClean="0">
                <a:solidFill>
                  <a:srgbClr val="FFC000"/>
                </a:solidFill>
              </a:rPr>
              <a:t>Agenda</a:t>
            </a:r>
            <a:endParaRPr lang="en-US" altLang="zh-HK" sz="1700" b="0" cap="small" dirty="0">
              <a:solidFill>
                <a:srgbClr val="FFC000"/>
              </a:solidFill>
            </a:endParaRPr>
          </a:p>
        </p:txBody>
      </p:sp>
      <p:cxnSp>
        <p:nvCxnSpPr>
          <p:cNvPr id="12" name="Straight Connector 11"/>
          <p:cNvCxnSpPr/>
          <p:nvPr/>
        </p:nvCxnSpPr>
        <p:spPr>
          <a:xfrm>
            <a:off x="500063" y="1425181"/>
            <a:ext cx="0" cy="4945856"/>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bwMode="gray">
          <a:xfrm>
            <a:off x="400050" y="1571960"/>
            <a:ext cx="200025" cy="207169"/>
          </a:xfrm>
          <a:prstGeom prst="ellipse">
            <a:avLst/>
          </a:prstGeom>
          <a:solidFill>
            <a:schemeClr val="bg1"/>
          </a:solidFill>
          <a:ln w="190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16" name="Rectangle 15"/>
          <p:cNvSpPr/>
          <p:nvPr/>
        </p:nvSpPr>
        <p:spPr bwMode="gray">
          <a:xfrm>
            <a:off x="864394" y="1473733"/>
            <a:ext cx="7418994" cy="403622"/>
          </a:xfrm>
          <a:prstGeom prst="rect">
            <a:avLst/>
          </a:prstGeom>
          <a:solidFill>
            <a:schemeClr val="bg1"/>
          </a:solidFill>
          <a:ln w="19050" algn="ctr">
            <a:solidFill>
              <a:schemeClr val="bg1">
                <a:lumMod val="85000"/>
              </a:schemeClr>
            </a:solid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en-US" b="1" cap="small" dirty="0">
                <a:solidFill>
                  <a:srgbClr val="CCCCCC">
                    <a:lumMod val="50000"/>
                  </a:srgbClr>
                </a:solidFill>
                <a:latin typeface="Calibri" pitchFamily="34" charset="0"/>
                <a:cs typeface="Calibri" pitchFamily="34" charset="0"/>
              </a:rPr>
              <a:t>Business Analytics in the Era of Big Data</a:t>
            </a:r>
            <a:endParaRPr lang="en-US" b="1" kern="0" dirty="0">
              <a:solidFill>
                <a:srgbClr val="CCCCCC">
                  <a:lumMod val="50000"/>
                </a:srgbClr>
              </a:solidFill>
              <a:ea typeface="Arial Unicode MS" pitchFamily="34" charset="-128"/>
              <a:cs typeface="Arial Unicode MS" pitchFamily="34" charset="-128"/>
            </a:endParaRPr>
          </a:p>
        </p:txBody>
      </p:sp>
      <p:sp>
        <p:nvSpPr>
          <p:cNvPr id="32" name="Oval 31"/>
          <p:cNvSpPr/>
          <p:nvPr/>
        </p:nvSpPr>
        <p:spPr bwMode="gray">
          <a:xfrm>
            <a:off x="398687" y="3878829"/>
            <a:ext cx="200025" cy="207169"/>
          </a:xfrm>
          <a:prstGeom prst="ellipse">
            <a:avLst/>
          </a:prstGeom>
          <a:solidFill>
            <a:schemeClr val="bg1"/>
          </a:solidFill>
          <a:ln w="190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3" name="Rectangle 32"/>
          <p:cNvSpPr/>
          <p:nvPr/>
        </p:nvSpPr>
        <p:spPr bwMode="gray">
          <a:xfrm>
            <a:off x="865074" y="2946163"/>
            <a:ext cx="7418994" cy="403621"/>
          </a:xfrm>
          <a:prstGeom prst="rect">
            <a:avLst/>
          </a:prstGeom>
          <a:solidFill>
            <a:schemeClr val="bg1"/>
          </a:solidFill>
          <a:ln w="19050" algn="ctr">
            <a:solidFill>
              <a:schemeClr val="bg1">
                <a:lumMod val="85000"/>
              </a:schemeClr>
            </a:solid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en-US" b="1" cap="small" dirty="0" smtClean="0">
                <a:solidFill>
                  <a:srgbClr val="CCCCCC">
                    <a:lumMod val="50000"/>
                  </a:srgbClr>
                </a:solidFill>
                <a:latin typeface="Calibri" pitchFamily="34" charset="0"/>
                <a:cs typeface="Calibri" pitchFamily="34" charset="0"/>
              </a:rPr>
              <a:t>Opportunities and benefits for companies</a:t>
            </a:r>
            <a:endParaRPr lang="en-US" b="1" cap="small" dirty="0">
              <a:solidFill>
                <a:srgbClr val="CCCCCC">
                  <a:lumMod val="50000"/>
                </a:srgbClr>
              </a:solidFill>
              <a:latin typeface="Calibri" pitchFamily="34" charset="0"/>
              <a:cs typeface="Calibri" pitchFamily="34" charset="0"/>
            </a:endParaRPr>
          </a:p>
        </p:txBody>
      </p:sp>
      <p:sp>
        <p:nvSpPr>
          <p:cNvPr id="37" name="Oval 36"/>
          <p:cNvSpPr/>
          <p:nvPr/>
        </p:nvSpPr>
        <p:spPr bwMode="gray">
          <a:xfrm>
            <a:off x="396666" y="4811496"/>
            <a:ext cx="200025" cy="207169"/>
          </a:xfrm>
          <a:prstGeom prst="ellipse">
            <a:avLst/>
          </a:prstGeom>
          <a:solidFill>
            <a:schemeClr val="bg1"/>
          </a:solidFill>
          <a:ln w="190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8" name="Rectangle 37"/>
          <p:cNvSpPr/>
          <p:nvPr/>
        </p:nvSpPr>
        <p:spPr bwMode="gray">
          <a:xfrm>
            <a:off x="865074" y="3812875"/>
            <a:ext cx="7418994" cy="405442"/>
          </a:xfrm>
          <a:prstGeom prst="rect">
            <a:avLst/>
          </a:prstGeom>
          <a:solidFill>
            <a:schemeClr val="bg1"/>
          </a:solidFill>
          <a:ln w="19050" algn="ctr">
            <a:solidFill>
              <a:schemeClr val="bg1">
                <a:lumMod val="85000"/>
              </a:schemeClr>
            </a:solid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en-US" b="1" cap="small" dirty="0">
                <a:solidFill>
                  <a:srgbClr val="CCCCCC">
                    <a:lumMod val="50000"/>
                  </a:srgbClr>
                </a:solidFill>
                <a:latin typeface="Calibri" pitchFamily="34" charset="0"/>
                <a:cs typeface="Calibri" pitchFamily="34" charset="0"/>
              </a:rPr>
              <a:t>Introducing </a:t>
            </a:r>
            <a:r>
              <a:rPr lang="en-US" b="1" cap="small" dirty="0" smtClean="0">
                <a:solidFill>
                  <a:srgbClr val="CCCCCC">
                    <a:lumMod val="50000"/>
                  </a:srgbClr>
                </a:solidFill>
                <a:latin typeface="Calibri" pitchFamily="34" charset="0"/>
                <a:cs typeface="Calibri" pitchFamily="34" charset="0"/>
              </a:rPr>
              <a:t>Predictive Analytics</a:t>
            </a:r>
            <a:endParaRPr lang="en-US" b="1" cap="small" dirty="0">
              <a:solidFill>
                <a:srgbClr val="CCCCCC">
                  <a:lumMod val="50000"/>
                </a:srgbClr>
              </a:solidFill>
              <a:latin typeface="Calibri" pitchFamily="34" charset="0"/>
              <a:cs typeface="Calibri" pitchFamily="34" charset="0"/>
            </a:endParaRPr>
          </a:p>
        </p:txBody>
      </p:sp>
      <p:sp>
        <p:nvSpPr>
          <p:cNvPr id="39" name="Oval 38"/>
          <p:cNvSpPr/>
          <p:nvPr/>
        </p:nvSpPr>
        <p:spPr bwMode="gray">
          <a:xfrm>
            <a:off x="400050" y="2308174"/>
            <a:ext cx="200025" cy="207169"/>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40" name="Rectangle 39"/>
          <p:cNvSpPr/>
          <p:nvPr/>
        </p:nvSpPr>
        <p:spPr bwMode="gray">
          <a:xfrm>
            <a:off x="864394" y="2209948"/>
            <a:ext cx="7418994" cy="403622"/>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lIns="90000" tIns="72000" rIns="90000" bIns="72000" rtlCol="0" anchor="ctr"/>
          <a:lstStyle/>
          <a:p>
            <a:pPr fontAlgn="base">
              <a:spcBef>
                <a:spcPct val="50000"/>
              </a:spcBef>
              <a:spcAft>
                <a:spcPct val="0"/>
              </a:spcAft>
              <a:buClr>
                <a:srgbClr val="F0AB00"/>
              </a:buClr>
              <a:buSzPct val="80000"/>
            </a:pPr>
            <a:r>
              <a:rPr lang="en-US" b="1" cap="small" dirty="0" smtClean="0">
                <a:solidFill>
                  <a:srgbClr val="CCCCCC">
                    <a:lumMod val="50000"/>
                  </a:srgbClr>
                </a:solidFill>
                <a:latin typeface="Calibri" pitchFamily="34" charset="0"/>
                <a:cs typeface="Calibri" pitchFamily="34" charset="0"/>
              </a:rPr>
              <a:t>Challenges for companies</a:t>
            </a:r>
            <a:endParaRPr lang="en-US" b="1" kern="0" dirty="0">
              <a:solidFill>
                <a:srgbClr val="CCCCCC">
                  <a:lumMod val="50000"/>
                </a:srgbClr>
              </a:solidFill>
              <a:ea typeface="Arial Unicode MS" pitchFamily="34" charset="-128"/>
              <a:cs typeface="Arial Unicode MS" pitchFamily="34" charset="-128"/>
            </a:endParaRPr>
          </a:p>
        </p:txBody>
      </p:sp>
      <p:sp>
        <p:nvSpPr>
          <p:cNvPr id="15" name="Rectangle 14"/>
          <p:cNvSpPr/>
          <p:nvPr/>
        </p:nvSpPr>
        <p:spPr bwMode="gray">
          <a:xfrm>
            <a:off x="864394" y="4615044"/>
            <a:ext cx="7418994" cy="600074"/>
          </a:xfrm>
          <a:prstGeom prst="rect">
            <a:avLst/>
          </a:prstGeom>
          <a:solidFill>
            <a:schemeClr val="bg1"/>
          </a:solidFill>
          <a:ln w="19050" algn="ctr">
            <a:solidFill>
              <a:schemeClr val="bg1">
                <a:lumMod val="85000"/>
              </a:schemeClr>
            </a:solid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en-US" b="1" cap="small" dirty="0">
                <a:solidFill>
                  <a:srgbClr val="CCCCCC">
                    <a:lumMod val="50000"/>
                  </a:srgbClr>
                </a:solidFill>
                <a:latin typeface="Calibri" pitchFamily="34" charset="0"/>
                <a:cs typeface="Calibri" pitchFamily="34" charset="0"/>
              </a:rPr>
              <a:t>How does </a:t>
            </a:r>
            <a:r>
              <a:rPr lang="en-US" b="1" cap="small" dirty="0" smtClean="0">
                <a:solidFill>
                  <a:srgbClr val="CCCCCC">
                    <a:lumMod val="50000"/>
                  </a:srgbClr>
                </a:solidFill>
                <a:latin typeface="Calibri" pitchFamily="34" charset="0"/>
                <a:cs typeface="Calibri" pitchFamily="34" charset="0"/>
              </a:rPr>
              <a:t>Predictive Analytics </a:t>
            </a:r>
            <a:r>
              <a:rPr lang="en-US" b="1" cap="small" dirty="0">
                <a:solidFill>
                  <a:srgbClr val="CCCCCC">
                    <a:lumMod val="50000"/>
                  </a:srgbClr>
                </a:solidFill>
                <a:latin typeface="Calibri" pitchFamily="34" charset="0"/>
                <a:cs typeface="Calibri" pitchFamily="34" charset="0"/>
              </a:rPr>
              <a:t>fit in with other existing SAP Advanced Analytics Solutions?</a:t>
            </a:r>
          </a:p>
        </p:txBody>
      </p:sp>
      <p:sp>
        <p:nvSpPr>
          <p:cNvPr id="17" name="Rectangle 16"/>
          <p:cNvSpPr/>
          <p:nvPr/>
        </p:nvSpPr>
        <p:spPr bwMode="gray">
          <a:xfrm>
            <a:off x="865074" y="5645937"/>
            <a:ext cx="7418994" cy="403622"/>
          </a:xfrm>
          <a:prstGeom prst="rect">
            <a:avLst/>
          </a:prstGeom>
          <a:solidFill>
            <a:schemeClr val="bg1"/>
          </a:solidFill>
          <a:ln w="19050" algn="ctr">
            <a:solidFill>
              <a:schemeClr val="bg2"/>
            </a:solid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en-US" b="1" cap="small" dirty="0" smtClean="0">
                <a:solidFill>
                  <a:srgbClr val="CCCCCC">
                    <a:lumMod val="50000"/>
                  </a:srgbClr>
                </a:solidFill>
                <a:latin typeface="Calibri" pitchFamily="34" charset="0"/>
                <a:cs typeface="Calibri" pitchFamily="34" charset="0"/>
              </a:rPr>
              <a:t>Predictive Analytics – Hands On Tutorials</a:t>
            </a:r>
            <a:endParaRPr lang="en-US" b="1" cap="small" dirty="0">
              <a:solidFill>
                <a:srgbClr val="CCCCCC">
                  <a:lumMod val="50000"/>
                </a:srgbClr>
              </a:solidFill>
              <a:latin typeface="Calibri" pitchFamily="34" charset="0"/>
              <a:cs typeface="Calibri" pitchFamily="34" charset="0"/>
            </a:endParaRPr>
          </a:p>
        </p:txBody>
      </p:sp>
      <p:sp>
        <p:nvSpPr>
          <p:cNvPr id="18" name="Oval 17"/>
          <p:cNvSpPr/>
          <p:nvPr/>
        </p:nvSpPr>
        <p:spPr bwMode="gray">
          <a:xfrm>
            <a:off x="400050" y="3044388"/>
            <a:ext cx="200025" cy="207169"/>
          </a:xfrm>
          <a:prstGeom prst="ellipse">
            <a:avLst/>
          </a:prstGeom>
          <a:solidFill>
            <a:schemeClr val="bg1"/>
          </a:solidFill>
          <a:ln w="190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19" name="Oval 18"/>
          <p:cNvSpPr/>
          <p:nvPr/>
        </p:nvSpPr>
        <p:spPr bwMode="gray">
          <a:xfrm>
            <a:off x="400050" y="5744164"/>
            <a:ext cx="200025" cy="207169"/>
          </a:xfrm>
          <a:prstGeom prst="ellipse">
            <a:avLst/>
          </a:prstGeom>
          <a:solidFill>
            <a:schemeClr val="bg1"/>
          </a:solidFill>
          <a:ln w="19050" algn="ctr">
            <a:solidFill>
              <a:schemeClr val="bg2"/>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25072557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35"/>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939054" y="2295533"/>
            <a:ext cx="2364649" cy="342943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5812"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solidFill>
          <a:ln w="6350" algn="ctr">
            <a:noFill/>
            <a:miter lim="800000"/>
            <a:headEnd/>
            <a:tailEnd/>
          </a:ln>
        </p:spPr>
        <p:txBody>
          <a:bodyPr vert="horz" wrap="none" lIns="0" tIns="0" rIns="0" bIns="0" rtlCol="0" anchor="ctr" anchorCtr="0">
            <a:noAutofit/>
          </a:bodyPr>
          <a:lstStyle/>
          <a:p>
            <a:pPr algn="ctr" fontAlgn="base">
              <a:spcBef>
                <a:spcPct val="0"/>
              </a:spcBef>
              <a:spcAft>
                <a:spcPct val="0"/>
              </a:spcAft>
              <a:buClr>
                <a:srgbClr val="F0AB00"/>
              </a:buClr>
              <a:buSzPct val="80000"/>
            </a:pPr>
            <a:endParaRPr kumimoji="0" lang="en-US" altLang="zh-HK" sz="1100" b="1" u="none" strike="noStrike" kern="0" cap="none" spc="0" normalizeH="0" noProof="0" dirty="0" smtClean="0">
              <a:ln>
                <a:noFill/>
              </a:ln>
              <a:effectLst/>
              <a:uLnTx/>
              <a:uFillTx/>
              <a:cs typeface="Arial"/>
              <a:sym typeface="Arial"/>
            </a:endParaRPr>
          </a:p>
        </p:txBody>
      </p:sp>
      <p:sp>
        <p:nvSpPr>
          <p:cNvPr id="8" name="Title 7"/>
          <p:cNvSpPr>
            <a:spLocks noGrp="1"/>
          </p:cNvSpPr>
          <p:nvPr>
            <p:ph type="title"/>
          </p:nvPr>
        </p:nvSpPr>
        <p:spPr>
          <a:xfrm>
            <a:off x="324000" y="324000"/>
            <a:ext cx="7513488" cy="756000"/>
          </a:xfrm>
        </p:spPr>
        <p:txBody>
          <a:bodyPr/>
          <a:lstStyle/>
          <a:p>
            <a:pPr fontAlgn="base">
              <a:spcBef>
                <a:spcPct val="50000"/>
              </a:spcBef>
              <a:spcAft>
                <a:spcPct val="0"/>
              </a:spcAft>
            </a:pPr>
            <a:r>
              <a:rPr lang="de-DE" sz="1800" dirty="0"/>
              <a:t>Introduction to Next Generation Business Intelligence with </a:t>
            </a:r>
            <a:r>
              <a:rPr lang="en-CA" sz="1800" dirty="0"/>
              <a:t>Automated Analytics Mode in SAP Predictive Analytics</a:t>
            </a:r>
            <a:r>
              <a:rPr lang="en-US" sz="1800" dirty="0" smtClean="0"/>
              <a:t/>
            </a:r>
            <a:br>
              <a:rPr lang="en-US" sz="1800" dirty="0" smtClean="0"/>
            </a:br>
            <a:r>
              <a:rPr lang="en-US" sz="1700" cap="small" dirty="0">
                <a:solidFill>
                  <a:srgbClr val="FFC000"/>
                </a:solidFill>
                <a:latin typeface="Calibri" pitchFamily="34" charset="0"/>
                <a:cs typeface="Calibri" pitchFamily="34" charset="0"/>
              </a:rPr>
              <a:t>Challenges for </a:t>
            </a:r>
            <a:r>
              <a:rPr lang="en-US" sz="1700" cap="small" dirty="0" smtClean="0">
                <a:solidFill>
                  <a:srgbClr val="FFC000"/>
                </a:solidFill>
                <a:latin typeface="Calibri" pitchFamily="34" charset="0"/>
                <a:cs typeface="Calibri" pitchFamily="34" charset="0"/>
              </a:rPr>
              <a:t>companies</a:t>
            </a:r>
            <a:endParaRPr lang="en-US" sz="1700" cap="small" dirty="0">
              <a:solidFill>
                <a:srgbClr val="FFC000"/>
              </a:solidFill>
              <a:latin typeface="Calibri" pitchFamily="34" charset="0"/>
              <a:cs typeface="Calibri" pitchFamily="34" charset="0"/>
            </a:endParaRPr>
          </a:p>
        </p:txBody>
      </p:sp>
      <p:sp>
        <p:nvSpPr>
          <p:cNvPr id="7" name="TextBox 62"/>
          <p:cNvSpPr txBox="1">
            <a:spLocks noChangeArrowheads="1"/>
          </p:cNvSpPr>
          <p:nvPr/>
        </p:nvSpPr>
        <p:spPr bwMode="auto">
          <a:xfrm>
            <a:off x="966752" y="1517881"/>
            <a:ext cx="7210497" cy="391426"/>
          </a:xfrm>
          <a:prstGeom prst="rect">
            <a:avLst/>
          </a:prstGeom>
          <a:noFill/>
          <a:ln w="9525">
            <a:noFill/>
            <a:miter lim="800000"/>
            <a:headEnd/>
            <a:tailEnd/>
          </a:ln>
        </p:spPr>
        <p:txBody>
          <a:bodyPr wrap="square" lIns="128561" tIns="64280" rIns="128561" bIns="64280">
            <a:spAutoFit/>
          </a:bodyPr>
          <a:lstStyle/>
          <a:p>
            <a:pPr algn="ctr"/>
            <a:r>
              <a:rPr lang="en-US" sz="1700" b="1" cap="small" dirty="0">
                <a:solidFill>
                  <a:schemeClr val="bg2">
                    <a:lumMod val="50000"/>
                  </a:schemeClr>
                </a:solidFill>
                <a:ea typeface="Arial Unicode MS" pitchFamily="34" charset="-128"/>
                <a:cs typeface="Calibri" pitchFamily="34" charset="0"/>
              </a:rPr>
              <a:t>Challenges keeping up with data</a:t>
            </a:r>
            <a:endParaRPr lang="en-US" sz="1700" b="1" cap="small" dirty="0">
              <a:solidFill>
                <a:schemeClr val="bg2">
                  <a:lumMod val="50000"/>
                </a:schemeClr>
              </a:solidFill>
              <a:latin typeface="+mj-lt"/>
              <a:ea typeface="Arial Unicode MS" pitchFamily="34" charset="-128"/>
              <a:cs typeface="Calibri" pitchFamily="34" charset="0"/>
            </a:endParaRPr>
          </a:p>
        </p:txBody>
      </p:sp>
      <p:cxnSp>
        <p:nvCxnSpPr>
          <p:cNvPr id="9"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Textfeld 7"/>
          <p:cNvSpPr txBox="1"/>
          <p:nvPr/>
        </p:nvSpPr>
        <p:spPr bwMode="auto">
          <a:xfrm>
            <a:off x="3845859" y="2133221"/>
            <a:ext cx="4763030" cy="3754058"/>
          </a:xfrm>
          <a:prstGeom prst="rect">
            <a:avLst/>
          </a:prstGeom>
          <a:solidFill>
            <a:schemeClr val="accent1">
              <a:alpha val="0"/>
            </a:schemeClr>
          </a:solidFill>
          <a:ln w="19050" cap="flat" cmpd="sng" algn="ctr">
            <a:noFill/>
            <a:prstDash val="solid"/>
            <a:round/>
            <a:headEnd type="none" w="med" len="med"/>
            <a:tailEnd type="triangle" w="sm" len="lg"/>
          </a:ln>
          <a:effectLst/>
        </p:spPr>
        <p:txBody>
          <a:bodyPr lIns="89985" tIns="46792" rIns="89985" bIns="46792"/>
          <a:lstStyle/>
          <a:p>
            <a:pPr defTabSz="776157">
              <a:spcAft>
                <a:spcPts val="300"/>
              </a:spcAft>
              <a:buClr>
                <a:schemeClr val="accent1"/>
              </a:buClr>
              <a:buFont typeface="Wingdings" pitchFamily="2" charset="2"/>
              <a:buChar char="§"/>
            </a:pPr>
            <a:r>
              <a:rPr lang="de-DE" sz="1200" dirty="0" smtClean="0">
                <a:solidFill>
                  <a:srgbClr val="666666"/>
                </a:solidFill>
              </a:rPr>
              <a:t> </a:t>
            </a:r>
            <a:r>
              <a:rPr lang="en-US" sz="1400" dirty="0">
                <a:solidFill>
                  <a:srgbClr val="666666"/>
                </a:solidFill>
              </a:rPr>
              <a:t>When enterprises become flooded with information that cannot be handled efficiently, if at all, by conventional database management systems (1), they may suffer from “information overload,” finding it impossible to sift through this diverse and distinct data to determine its latent meaning (2)</a:t>
            </a:r>
          </a:p>
          <a:p>
            <a:pPr defTabSz="776157">
              <a:spcAft>
                <a:spcPts val="300"/>
              </a:spcAft>
              <a:buClr>
                <a:schemeClr val="accent1"/>
              </a:buClr>
              <a:buFont typeface="Wingdings" pitchFamily="2" charset="2"/>
              <a:buChar char="§"/>
            </a:pPr>
            <a:r>
              <a:rPr lang="en-US" sz="1400" dirty="0" smtClean="0">
                <a:solidFill>
                  <a:srgbClr val="666666"/>
                </a:solidFill>
              </a:rPr>
              <a:t> While </a:t>
            </a:r>
            <a:r>
              <a:rPr lang="en-US" sz="1400" dirty="0">
                <a:solidFill>
                  <a:srgbClr val="666666"/>
                </a:solidFill>
              </a:rPr>
              <a:t>enterprises face these processing challenges, they are nonetheless fully cognizant of the potential competitive advantages locked within this data, since they can reveal market trends, customer preferences, and employee performance indicia, among other bits of highly valued information (3, 4</a:t>
            </a:r>
            <a:r>
              <a:rPr lang="en-US" sz="1400" dirty="0" smtClean="0">
                <a:solidFill>
                  <a:srgbClr val="666666"/>
                </a:solidFill>
              </a:rPr>
              <a:t>)</a:t>
            </a:r>
          </a:p>
          <a:p>
            <a:pPr defTabSz="776157">
              <a:spcAft>
                <a:spcPts val="300"/>
              </a:spcAft>
              <a:buClr>
                <a:schemeClr val="accent1"/>
              </a:buClr>
              <a:buFont typeface="Wingdings" pitchFamily="2" charset="2"/>
              <a:buChar char="§"/>
            </a:pPr>
            <a:endParaRPr lang="en-US" sz="800" dirty="0">
              <a:solidFill>
                <a:srgbClr val="000000"/>
              </a:solidFill>
              <a:latin typeface="Arial Narrow" panose="020B0606020202030204" pitchFamily="34" charset="0"/>
            </a:endParaRPr>
          </a:p>
          <a:p>
            <a:pPr lvl="0">
              <a:buClr>
                <a:srgbClr val="F0AB00"/>
              </a:buClr>
              <a:buSzPct val="80000"/>
            </a:pPr>
            <a:r>
              <a:rPr lang="en-US" sz="800" dirty="0">
                <a:solidFill>
                  <a:srgbClr val="000000"/>
                </a:solidFill>
                <a:latin typeface="Arial Narrow" panose="020B0606020202030204" pitchFamily="34" charset="0"/>
              </a:rPr>
              <a:t>1. Greenberg, P. (June 01, 2012). Big Data, Big Deal. </a:t>
            </a:r>
            <a:r>
              <a:rPr lang="en-US" sz="800" i="1" dirty="0">
                <a:solidFill>
                  <a:srgbClr val="000000"/>
                </a:solidFill>
                <a:latin typeface="Arial Narrow" panose="020B0606020202030204" pitchFamily="34" charset="0"/>
              </a:rPr>
              <a:t>CRM Magazine</a:t>
            </a:r>
            <a:r>
              <a:rPr lang="en-US" sz="800" dirty="0">
                <a:solidFill>
                  <a:srgbClr val="000000"/>
                </a:solidFill>
                <a:latin typeface="Arial Narrow" panose="020B0606020202030204" pitchFamily="34" charset="0"/>
              </a:rPr>
              <a:t>, 16, 6.</a:t>
            </a:r>
          </a:p>
          <a:p>
            <a:pPr lvl="0">
              <a:buClr>
                <a:srgbClr val="F0AB00"/>
              </a:buClr>
              <a:buSzPct val="80000"/>
            </a:pPr>
            <a:r>
              <a:rPr lang="en-US" sz="800" dirty="0">
                <a:solidFill>
                  <a:srgbClr val="000000"/>
                </a:solidFill>
                <a:latin typeface="Arial Narrow" panose="020B0606020202030204" pitchFamily="34" charset="0"/>
              </a:rPr>
              <a:t>2. Chung, W., Chen, H., &amp; </a:t>
            </a:r>
            <a:r>
              <a:rPr lang="en-US" sz="800" dirty="0" err="1">
                <a:solidFill>
                  <a:srgbClr val="000000"/>
                </a:solidFill>
                <a:latin typeface="Arial Narrow" panose="020B0606020202030204" pitchFamily="34" charset="0"/>
              </a:rPr>
              <a:t>Nunamaker</a:t>
            </a:r>
            <a:r>
              <a:rPr lang="en-US" sz="800" dirty="0">
                <a:solidFill>
                  <a:srgbClr val="000000"/>
                </a:solidFill>
                <a:latin typeface="Arial Narrow" panose="020B0606020202030204" pitchFamily="34" charset="0"/>
              </a:rPr>
              <a:t>, J. F., Jr. (2005). A Visual Framework for Knowledge Discovery on the Web: An empirical study of business intelligence exploration. </a:t>
            </a:r>
            <a:r>
              <a:rPr lang="en-US" sz="800" i="1" dirty="0">
                <a:solidFill>
                  <a:srgbClr val="000000"/>
                </a:solidFill>
                <a:latin typeface="Arial Narrow" panose="020B0606020202030204" pitchFamily="34" charset="0"/>
              </a:rPr>
              <a:t>Journal of Management Information Systems</a:t>
            </a:r>
            <a:r>
              <a:rPr lang="en-US" sz="800" dirty="0">
                <a:solidFill>
                  <a:srgbClr val="000000"/>
                </a:solidFill>
                <a:latin typeface="Arial Narrow" panose="020B0606020202030204" pitchFamily="34" charset="0"/>
              </a:rPr>
              <a:t>, 21(4), 57–84.</a:t>
            </a:r>
          </a:p>
          <a:p>
            <a:pPr lvl="0">
              <a:buClr>
                <a:srgbClr val="F0AB00"/>
              </a:buClr>
              <a:buSzPct val="80000"/>
            </a:pPr>
            <a:r>
              <a:rPr lang="en-US" sz="800" dirty="0">
                <a:solidFill>
                  <a:srgbClr val="000000"/>
                </a:solidFill>
                <a:latin typeface="Arial Narrow" panose="020B0606020202030204" pitchFamily="34" charset="0"/>
              </a:rPr>
              <a:t>3. </a:t>
            </a:r>
            <a:r>
              <a:rPr lang="en-US" sz="800" dirty="0" err="1">
                <a:solidFill>
                  <a:srgbClr val="000000"/>
                </a:solidFill>
                <a:latin typeface="Arial Narrow" panose="020B0606020202030204" pitchFamily="34" charset="0"/>
              </a:rPr>
              <a:t>Cokins</a:t>
            </a:r>
            <a:r>
              <a:rPr lang="en-US" sz="800" dirty="0">
                <a:solidFill>
                  <a:srgbClr val="000000"/>
                </a:solidFill>
                <a:latin typeface="Arial Narrow" panose="020B0606020202030204" pitchFamily="34" charset="0"/>
              </a:rPr>
              <a:t>, G. (January 01, 2013). Driving Acceptance and Adoption of Business Analytics. </a:t>
            </a:r>
            <a:r>
              <a:rPr lang="en-US" sz="800" i="1" dirty="0">
                <a:solidFill>
                  <a:srgbClr val="000000"/>
                </a:solidFill>
                <a:latin typeface="Arial Narrow" panose="020B0606020202030204" pitchFamily="34" charset="0"/>
              </a:rPr>
              <a:t>Journal of Corporate Accounting &amp; Finance,</a:t>
            </a:r>
            <a:r>
              <a:rPr lang="en-US" sz="800" dirty="0">
                <a:solidFill>
                  <a:srgbClr val="000000"/>
                </a:solidFill>
                <a:latin typeface="Arial Narrow" panose="020B0606020202030204" pitchFamily="34" charset="0"/>
              </a:rPr>
              <a:t> 24, 2, 69-74.</a:t>
            </a:r>
          </a:p>
          <a:p>
            <a:pPr lvl="0">
              <a:buClr>
                <a:srgbClr val="F0AB00"/>
              </a:buClr>
              <a:buSzPct val="80000"/>
            </a:pPr>
            <a:r>
              <a:rPr lang="en-CA" sz="800" dirty="0">
                <a:solidFill>
                  <a:srgbClr val="000000"/>
                </a:solidFill>
                <a:latin typeface="Arial Narrow" panose="020B0606020202030204" pitchFamily="34" charset="0"/>
              </a:rPr>
              <a:t>4. </a:t>
            </a:r>
            <a:r>
              <a:rPr lang="en-US" sz="800" dirty="0" err="1">
                <a:solidFill>
                  <a:srgbClr val="000000"/>
                </a:solidFill>
                <a:latin typeface="Arial Narrow" panose="020B0606020202030204" pitchFamily="34" charset="0"/>
              </a:rPr>
              <a:t>Kiron</a:t>
            </a:r>
            <a:r>
              <a:rPr lang="en-US" sz="800" dirty="0">
                <a:solidFill>
                  <a:srgbClr val="000000"/>
                </a:solidFill>
                <a:latin typeface="Arial Narrow" panose="020B0606020202030204" pitchFamily="34" charset="0"/>
              </a:rPr>
              <a:t>, D., &amp; Shockley, R. (September 01, 2011). Creating business value with analytics. </a:t>
            </a:r>
            <a:r>
              <a:rPr lang="en-US" sz="800" i="1" dirty="0">
                <a:solidFill>
                  <a:srgbClr val="000000"/>
                </a:solidFill>
                <a:latin typeface="Arial Narrow" panose="020B0606020202030204" pitchFamily="34" charset="0"/>
              </a:rPr>
              <a:t>MIT Sloan Management Review</a:t>
            </a:r>
            <a:r>
              <a:rPr lang="en-US" sz="800" dirty="0">
                <a:solidFill>
                  <a:srgbClr val="000000"/>
                </a:solidFill>
                <a:latin typeface="Arial Narrow" panose="020B0606020202030204" pitchFamily="34" charset="0"/>
              </a:rPr>
              <a:t>, 53, 1, </a:t>
            </a:r>
            <a:r>
              <a:rPr lang="en-US" sz="800" dirty="0" smtClean="0">
                <a:solidFill>
                  <a:srgbClr val="000000"/>
                </a:solidFill>
                <a:latin typeface="Arial Narrow" panose="020B0606020202030204" pitchFamily="34" charset="0"/>
              </a:rPr>
              <a:t>57-63</a:t>
            </a:r>
            <a:endParaRPr lang="de-DE" sz="1200" dirty="0" smtClean="0">
              <a:solidFill>
                <a:srgbClr val="666666"/>
              </a:solidFill>
            </a:endParaRPr>
          </a:p>
        </p:txBody>
      </p:sp>
    </p:spTree>
    <p:extLst>
      <p:ext uri="{BB962C8B-B14F-4D97-AF65-F5344CB8AC3E}">
        <p14:creationId xmlns:p14="http://schemas.microsoft.com/office/powerpoint/2010/main" val="3900111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35"/>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939054" y="2295533"/>
            <a:ext cx="2364649" cy="342943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7723"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solidFill>
          <a:ln w="6350" algn="ctr">
            <a:noFill/>
            <a:miter lim="800000"/>
            <a:headEnd/>
            <a:tailEnd/>
          </a:ln>
        </p:spPr>
        <p:txBody>
          <a:bodyPr vert="horz" wrap="none" lIns="0" tIns="0" rIns="0" bIns="0" rtlCol="0" anchor="ctr" anchorCtr="0">
            <a:noAutofit/>
          </a:bodyPr>
          <a:lstStyle/>
          <a:p>
            <a:pPr algn="ctr" fontAlgn="base">
              <a:spcBef>
                <a:spcPct val="0"/>
              </a:spcBef>
              <a:spcAft>
                <a:spcPct val="0"/>
              </a:spcAft>
              <a:buClr>
                <a:srgbClr val="F0AB00"/>
              </a:buClr>
              <a:buSzPct val="80000"/>
            </a:pPr>
            <a:endParaRPr kumimoji="0" lang="en-US" altLang="zh-HK" sz="1100" b="1" u="none" strike="noStrike" kern="0" cap="none" spc="0" normalizeH="0" noProof="0" dirty="0" smtClean="0">
              <a:ln>
                <a:noFill/>
              </a:ln>
              <a:effectLst/>
              <a:uLnTx/>
              <a:uFillTx/>
              <a:cs typeface="Arial"/>
              <a:sym typeface="Arial"/>
            </a:endParaRPr>
          </a:p>
        </p:txBody>
      </p:sp>
      <p:sp>
        <p:nvSpPr>
          <p:cNvPr id="8" name="Title 7"/>
          <p:cNvSpPr>
            <a:spLocks noGrp="1"/>
          </p:cNvSpPr>
          <p:nvPr>
            <p:ph type="title"/>
          </p:nvPr>
        </p:nvSpPr>
        <p:spPr>
          <a:xfrm>
            <a:off x="295425" y="271924"/>
            <a:ext cx="7513488" cy="756000"/>
          </a:xfrm>
        </p:spPr>
        <p:txBody>
          <a:bodyPr/>
          <a:lstStyle/>
          <a:p>
            <a:pPr fontAlgn="base">
              <a:spcBef>
                <a:spcPct val="50000"/>
              </a:spcBef>
              <a:spcAft>
                <a:spcPct val="0"/>
              </a:spcAft>
            </a:pPr>
            <a:r>
              <a:rPr lang="de-DE" sz="1800" dirty="0"/>
              <a:t>Introduction to Next Generation Business Intelligence with </a:t>
            </a:r>
            <a:r>
              <a:rPr lang="en-CA" sz="1800" dirty="0"/>
              <a:t>Automated Analytics Mode in SAP Predictive Analytics</a:t>
            </a:r>
            <a:r>
              <a:rPr lang="en-US" sz="1800" dirty="0" smtClean="0"/>
              <a:t/>
            </a:r>
            <a:br>
              <a:rPr lang="en-US" sz="1800" dirty="0" smtClean="0"/>
            </a:br>
            <a:r>
              <a:rPr lang="en-US" sz="1700" cap="small" dirty="0">
                <a:solidFill>
                  <a:srgbClr val="FFC000"/>
                </a:solidFill>
                <a:latin typeface="Calibri" pitchFamily="34" charset="0"/>
                <a:cs typeface="Calibri" pitchFamily="34" charset="0"/>
              </a:rPr>
              <a:t>Challenges for </a:t>
            </a:r>
            <a:r>
              <a:rPr lang="en-US" sz="1700" cap="small" dirty="0" smtClean="0">
                <a:solidFill>
                  <a:srgbClr val="FFC000"/>
                </a:solidFill>
                <a:latin typeface="Calibri" pitchFamily="34" charset="0"/>
                <a:cs typeface="Calibri" pitchFamily="34" charset="0"/>
              </a:rPr>
              <a:t>companies</a:t>
            </a:r>
            <a:endParaRPr lang="en-US" sz="1700" cap="small" dirty="0">
              <a:solidFill>
                <a:srgbClr val="FFC000"/>
              </a:solidFill>
              <a:latin typeface="Calibri" pitchFamily="34" charset="0"/>
              <a:cs typeface="Calibri" pitchFamily="34" charset="0"/>
            </a:endParaRPr>
          </a:p>
        </p:txBody>
      </p:sp>
      <p:sp>
        <p:nvSpPr>
          <p:cNvPr id="7" name="TextBox 62"/>
          <p:cNvSpPr txBox="1">
            <a:spLocks noChangeArrowheads="1"/>
          </p:cNvSpPr>
          <p:nvPr/>
        </p:nvSpPr>
        <p:spPr bwMode="auto">
          <a:xfrm>
            <a:off x="966752" y="1517881"/>
            <a:ext cx="7210497" cy="391426"/>
          </a:xfrm>
          <a:prstGeom prst="rect">
            <a:avLst/>
          </a:prstGeom>
          <a:noFill/>
          <a:ln w="9525">
            <a:noFill/>
            <a:miter lim="800000"/>
            <a:headEnd/>
            <a:tailEnd/>
          </a:ln>
        </p:spPr>
        <p:txBody>
          <a:bodyPr wrap="square" lIns="128561" tIns="64280" rIns="128561" bIns="64280">
            <a:spAutoFit/>
          </a:bodyPr>
          <a:lstStyle/>
          <a:p>
            <a:pPr algn="ctr"/>
            <a:r>
              <a:rPr lang="en-US" sz="1700" b="1" cap="small" dirty="0">
                <a:solidFill>
                  <a:schemeClr val="bg2">
                    <a:lumMod val="50000"/>
                  </a:schemeClr>
                </a:solidFill>
                <a:ea typeface="Arial Unicode MS" pitchFamily="34" charset="-128"/>
                <a:cs typeface="Calibri" pitchFamily="34" charset="0"/>
              </a:rPr>
              <a:t>Challenges keeping up with data</a:t>
            </a:r>
            <a:endParaRPr lang="en-US" sz="1700" b="1" cap="small" dirty="0">
              <a:solidFill>
                <a:schemeClr val="bg2">
                  <a:lumMod val="50000"/>
                </a:schemeClr>
              </a:solidFill>
              <a:latin typeface="+mj-lt"/>
              <a:ea typeface="Arial Unicode MS" pitchFamily="34" charset="-128"/>
              <a:cs typeface="Calibri" pitchFamily="34" charset="0"/>
            </a:endParaRPr>
          </a:p>
        </p:txBody>
      </p:sp>
      <p:cxnSp>
        <p:nvCxnSpPr>
          <p:cNvPr id="9"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Textfeld 7"/>
          <p:cNvSpPr txBox="1"/>
          <p:nvPr/>
        </p:nvSpPr>
        <p:spPr bwMode="auto">
          <a:xfrm>
            <a:off x="3845859" y="2133221"/>
            <a:ext cx="4763030" cy="3754058"/>
          </a:xfrm>
          <a:prstGeom prst="rect">
            <a:avLst/>
          </a:prstGeom>
          <a:solidFill>
            <a:schemeClr val="accent1">
              <a:alpha val="0"/>
            </a:schemeClr>
          </a:solidFill>
          <a:ln w="19050" cap="flat" cmpd="sng" algn="ctr">
            <a:noFill/>
            <a:prstDash val="solid"/>
            <a:round/>
            <a:headEnd type="none" w="med" len="med"/>
            <a:tailEnd type="triangle" w="sm" len="lg"/>
          </a:ln>
          <a:effectLst/>
        </p:spPr>
        <p:txBody>
          <a:bodyPr lIns="89985" tIns="46792" rIns="89985" bIns="46792"/>
          <a:lstStyle/>
          <a:p>
            <a:pPr defTabSz="776157">
              <a:spcAft>
                <a:spcPts val="300"/>
              </a:spcAft>
              <a:buClr>
                <a:schemeClr val="accent1"/>
              </a:buClr>
              <a:buFont typeface="Wingdings" pitchFamily="2" charset="2"/>
              <a:buChar char="§"/>
            </a:pPr>
            <a:r>
              <a:rPr lang="en-US" sz="1400" dirty="0" smtClean="0">
                <a:solidFill>
                  <a:srgbClr val="666666"/>
                </a:solidFill>
              </a:rPr>
              <a:t> Seeking </a:t>
            </a:r>
            <a:r>
              <a:rPr lang="en-US" sz="1400" dirty="0">
                <a:solidFill>
                  <a:srgbClr val="666666"/>
                </a:solidFill>
              </a:rPr>
              <a:t>to avoid becoming “data rich and information poor” </a:t>
            </a:r>
            <a:r>
              <a:rPr lang="en-US" sz="1400" dirty="0" smtClean="0">
                <a:solidFill>
                  <a:srgbClr val="666666"/>
                </a:solidFill>
              </a:rPr>
              <a:t>(1) </a:t>
            </a:r>
            <a:r>
              <a:rPr lang="en-US" sz="1400" dirty="0">
                <a:solidFill>
                  <a:srgbClr val="666666"/>
                </a:solidFill>
              </a:rPr>
              <a:t>in an era of uncertain economic times and increased global competitive pressure </a:t>
            </a:r>
            <a:r>
              <a:rPr lang="en-US" sz="1400" dirty="0" smtClean="0">
                <a:solidFill>
                  <a:srgbClr val="666666"/>
                </a:solidFill>
              </a:rPr>
              <a:t>(2), </a:t>
            </a:r>
            <a:r>
              <a:rPr lang="en-US" sz="1400" dirty="0">
                <a:solidFill>
                  <a:srgbClr val="666666"/>
                </a:solidFill>
              </a:rPr>
              <a:t>enterprises across corporate cultures are increasingly dealing with, rather than discarding, big data by investing in advanced and uniquely tailored analytic technologies </a:t>
            </a:r>
            <a:r>
              <a:rPr lang="en-US" sz="1400" dirty="0" smtClean="0">
                <a:solidFill>
                  <a:srgbClr val="666666"/>
                </a:solidFill>
              </a:rPr>
              <a:t>(3)</a:t>
            </a:r>
          </a:p>
          <a:p>
            <a:pPr lvl="0">
              <a:buClr>
                <a:srgbClr val="F0AB00"/>
              </a:buClr>
              <a:buSzPct val="80000"/>
            </a:pPr>
            <a:endParaRPr lang="en-CA" sz="800" dirty="0" smtClean="0">
              <a:solidFill>
                <a:srgbClr val="000000"/>
              </a:solidFill>
              <a:latin typeface="Arial Narrow" panose="020B0606020202030204" pitchFamily="34" charset="0"/>
            </a:endParaRPr>
          </a:p>
          <a:p>
            <a:pPr lvl="0">
              <a:buClr>
                <a:srgbClr val="F0AB00"/>
              </a:buClr>
              <a:buSzPct val="80000"/>
            </a:pPr>
            <a:r>
              <a:rPr lang="en-CA" sz="800" dirty="0">
                <a:solidFill>
                  <a:srgbClr val="000000"/>
                </a:solidFill>
                <a:latin typeface="Arial Narrow" panose="020B0606020202030204" pitchFamily="34" charset="0"/>
              </a:rPr>
              <a:t>1</a:t>
            </a:r>
            <a:r>
              <a:rPr lang="en-CA" sz="800" dirty="0" smtClean="0">
                <a:solidFill>
                  <a:srgbClr val="000000"/>
                </a:solidFill>
                <a:latin typeface="Arial Narrow" panose="020B0606020202030204" pitchFamily="34" charset="0"/>
              </a:rPr>
              <a:t>. </a:t>
            </a:r>
            <a:r>
              <a:rPr lang="en-US" sz="800" dirty="0" err="1">
                <a:solidFill>
                  <a:srgbClr val="000000"/>
                </a:solidFill>
                <a:latin typeface="Arial Narrow" panose="020B0606020202030204" pitchFamily="34" charset="0"/>
              </a:rPr>
              <a:t>Popovic</a:t>
            </a:r>
            <a:r>
              <a:rPr lang="en-US" sz="800" dirty="0">
                <a:solidFill>
                  <a:srgbClr val="000000"/>
                </a:solidFill>
                <a:latin typeface="Arial Narrow" panose="020B0606020202030204" pitchFamily="34" charset="0"/>
              </a:rPr>
              <a:t>̌, A., Turk, T., &amp; </a:t>
            </a:r>
            <a:r>
              <a:rPr lang="en-US" sz="800" dirty="0" err="1">
                <a:solidFill>
                  <a:srgbClr val="000000"/>
                </a:solidFill>
                <a:latin typeface="Arial Narrow" panose="020B0606020202030204" pitchFamily="34" charset="0"/>
              </a:rPr>
              <a:t>Jaklic</a:t>
            </a:r>
            <a:r>
              <a:rPr lang="en-US" sz="800" dirty="0">
                <a:solidFill>
                  <a:srgbClr val="000000"/>
                </a:solidFill>
                <a:latin typeface="Arial Narrow" panose="020B0606020202030204" pitchFamily="34" charset="0"/>
              </a:rPr>
              <a:t>̌, J. (January 01, 2010). Conceptual model of business value of business intelligence systems. </a:t>
            </a:r>
            <a:r>
              <a:rPr lang="en-US" sz="800" i="1" dirty="0">
                <a:solidFill>
                  <a:srgbClr val="000000"/>
                </a:solidFill>
                <a:latin typeface="Arial Narrow" panose="020B0606020202030204" pitchFamily="34" charset="0"/>
              </a:rPr>
              <a:t>Management</a:t>
            </a:r>
            <a:r>
              <a:rPr lang="en-US" sz="800" dirty="0">
                <a:solidFill>
                  <a:srgbClr val="000000"/>
                </a:solidFill>
                <a:latin typeface="Arial Narrow" panose="020B0606020202030204" pitchFamily="34" charset="0"/>
              </a:rPr>
              <a:t>, 15, 1, 5-29.</a:t>
            </a:r>
          </a:p>
          <a:p>
            <a:pPr lvl="0">
              <a:buClr>
                <a:srgbClr val="F0AB00"/>
              </a:buClr>
              <a:buSzPct val="80000"/>
            </a:pPr>
            <a:r>
              <a:rPr lang="en-CA" sz="800" dirty="0" smtClean="0">
                <a:solidFill>
                  <a:srgbClr val="000000"/>
                </a:solidFill>
                <a:latin typeface="Arial Narrow" panose="020B0606020202030204" pitchFamily="34" charset="0"/>
              </a:rPr>
              <a:t>2. </a:t>
            </a:r>
            <a:r>
              <a:rPr lang="en-US" sz="800" dirty="0">
                <a:solidFill>
                  <a:srgbClr val="000000"/>
                </a:solidFill>
                <a:latin typeface="Arial Narrow" panose="020B0606020202030204" pitchFamily="34" charset="0"/>
              </a:rPr>
              <a:t>Griffin, Jane. (November 01, 2010). How Do I Make Deep Analytics Fit My Business?. Information Management 20(6).</a:t>
            </a:r>
          </a:p>
          <a:p>
            <a:pPr lvl="0">
              <a:buClr>
                <a:srgbClr val="F0AB00"/>
              </a:buClr>
              <a:buSzPct val="80000"/>
            </a:pPr>
            <a:r>
              <a:rPr lang="en-CA" sz="800" dirty="0" smtClean="0">
                <a:solidFill>
                  <a:srgbClr val="000000"/>
                </a:solidFill>
                <a:latin typeface="Arial Narrow" panose="020B0606020202030204" pitchFamily="34" charset="0"/>
              </a:rPr>
              <a:t>3. </a:t>
            </a:r>
            <a:r>
              <a:rPr lang="en-US" sz="800" dirty="0">
                <a:solidFill>
                  <a:srgbClr val="000000"/>
                </a:solidFill>
                <a:latin typeface="Arial Narrow" panose="020B0606020202030204" pitchFamily="34" charset="0"/>
              </a:rPr>
              <a:t>Chen, H., Chiang, R. H. L., &amp; </a:t>
            </a:r>
            <a:r>
              <a:rPr lang="en-US" sz="800" dirty="0" err="1">
                <a:solidFill>
                  <a:srgbClr val="000000"/>
                </a:solidFill>
                <a:latin typeface="Arial Narrow" panose="020B0606020202030204" pitchFamily="34" charset="0"/>
              </a:rPr>
              <a:t>Storey</a:t>
            </a:r>
            <a:r>
              <a:rPr lang="en-US" sz="800" dirty="0">
                <a:solidFill>
                  <a:srgbClr val="000000"/>
                </a:solidFill>
                <a:latin typeface="Arial Narrow" panose="020B0606020202030204" pitchFamily="34" charset="0"/>
              </a:rPr>
              <a:t>, V. C. (January 01, 2012). Business Intelligence and Analytics: From Big Data to Big Impact. Management Information Systems Quarterly, 36, 4, 1165-1188</a:t>
            </a:r>
            <a:r>
              <a:rPr lang="en-US" sz="800" dirty="0" smtClean="0">
                <a:solidFill>
                  <a:srgbClr val="000000"/>
                </a:solidFill>
                <a:latin typeface="Arial Narrow" panose="020B0606020202030204" pitchFamily="34" charset="0"/>
              </a:rPr>
              <a:t>.</a:t>
            </a:r>
            <a:endParaRPr lang="de-DE" sz="1200" dirty="0" smtClean="0">
              <a:solidFill>
                <a:srgbClr val="666666"/>
              </a:solidFill>
            </a:endParaRPr>
          </a:p>
        </p:txBody>
      </p:sp>
    </p:spTree>
    <p:extLst>
      <p:ext uri="{BB962C8B-B14F-4D97-AF65-F5344CB8AC3E}">
        <p14:creationId xmlns:p14="http://schemas.microsoft.com/office/powerpoint/2010/main" val="5254753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f1GQLVVRU2s_XMV4MusT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f1GQLVVRU2s_XMV4MusT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f1GQLVVRU2s_XMV4MusT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f1GQLVVRU2s_XMV4MusT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f1GQLVVRU2s_XMV4MusT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f1GQLVVRU2s_XMV4MusTg"/>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f1GQLVVRU2s_XMV4MusT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f1GQLVVRU2s_XMV4MusT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f1GQLVVRU2s_XMV4MusT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f1GQLVVRU2s_XMV4MusT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f1GQLVVRU2s_XMV4MusT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f1GQLVVRU2s_XMV4MusTg"/>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f1GQLVVRU2s_XMV4MusT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f1GQLVVRU2s_XMV4MusT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f1GQLVVRU2s_XMV4MusT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f1GQLVVRU2s_XMV4MusT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f1GQLVVRU2s_XMV4MusTg"/>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f1GQLVVRU2s_XMV4MusT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f1GQLVVRU2s_XMV4MusT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f1GQLVVRU2s_XMV4MusTg"/>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f1GQLVVRU2s_XMV4MusTg"/>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f1GQLVVRU2s_XMV4MusT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f1GQLVVRU2s_XMV4MusTg"/>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f1GQLVVRU2s_XMV4MusTg"/>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f1GQLVVRU2s_XMV4MusT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f1GQLVVRU2s_XMV4MusTg"/>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f1GQLVVRU2s_XMV4MusTg"/>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f1GQLVVRU2s_XMV4MusTg"/>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f1GQLVVRU2s_XMV4MusTg"/>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f1GQLVVRU2s_XMV4MusTg"/>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f1GQLVVRU2s_XMV4MusT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f1GQLVVRU2s_XMV4MusTg"/>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f1GQLVVRU2s_XMV4MusTg"/>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f1GQLVVRU2s_XMV4MusTg"/>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f1GQLVVRU2s_XMV4MusTg"/>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f1GQLVVRU2s_XMV4MusTg"/>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f1GQLVVRU2s_XMV4MusT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f1GQLVVRU2s_XMV4MusT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AP_2013_v1.0">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4334</TotalTime>
  <Words>4291</Words>
  <Application>Microsoft Office PowerPoint</Application>
  <PresentationFormat>On-screen Show (4:3)</PresentationFormat>
  <Paragraphs>304</Paragraphs>
  <Slides>50</Slides>
  <Notes>40</Notes>
  <HiddenSlides>0</HiddenSlides>
  <MMClips>1</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50</vt:i4>
      </vt:variant>
    </vt:vector>
  </HeadingPairs>
  <TitlesOfParts>
    <vt:vector size="52" baseType="lpstr">
      <vt:lpstr>SAP_2013_v1.0</vt:lpstr>
      <vt:lpstr>think-cell Slide</vt:lpstr>
      <vt:lpstr>Introduction to Next Generation Business Intelligence with Automated Analytics Mode in SAP Predictive Analytics</vt:lpstr>
      <vt:lpstr>Introduction to Next Generation Business Intelligence with Automated Analytics Mode in SAP Predictive Analytics Agenda</vt:lpstr>
      <vt:lpstr>Introduction to Next Generation Business Intelligence with Automated Analytics Mode in SAP Predictive Analytics Agenda</vt:lpstr>
      <vt:lpstr>Introduction to Next Generation Business Intelligence with Automated Analytics Mode in SAP Predictive Analytics Business Analytics in the Era of Big Data</vt:lpstr>
      <vt:lpstr>Introduction to Next Generation Business Intelligence with Automated Analytics Mode in SAP Predictive Analytics Business Analytics in the Era of Big Data</vt:lpstr>
      <vt:lpstr>Introduction to Next Generation Business Intelligence with Automated Analytics Mode in SAP Predictive Analytics Business Analytics in the Era of Big Data</vt:lpstr>
      <vt:lpstr>Introduction to Next Generation Business Intelligence with Automated Analytics Mode in SAP Predictive Analytics Agenda</vt:lpstr>
      <vt:lpstr>Introduction to Next Generation Business Intelligence with Automated Analytics Mode in SAP Predictive Analytics Challenges for companies</vt:lpstr>
      <vt:lpstr>Introduction to Next Generation Business Intelligence with Automated Analytics Mode in SAP Predictive Analytics Challenges for companies</vt:lpstr>
      <vt:lpstr>Introduction to Next Generation Business Intelligence with Automated Analytics Mode in SAP Predictive Analytics Challenges for companies</vt:lpstr>
      <vt:lpstr>Introduction to Next Generation Business Intelligence with Automated Analytics Mode in SAP Predictive Analytics Challenges for companies</vt:lpstr>
      <vt:lpstr>Introduction to Next Generation Business Intelligence with Automated Analytics Mode in SAP Predictive Analytics Challenges for companies</vt:lpstr>
      <vt:lpstr>Introduction to Next Generation Business Intelligence with Automated Analytics Mode in SAP Predictive Analytics Agenda</vt:lpstr>
      <vt:lpstr>Introduction to Next Generation Business Intelligence with Automated Analytics Mode in SAP Predictive Analytics Opportunities and benefits for companies</vt:lpstr>
      <vt:lpstr>Introduction to Next Generation Business Intelligence with Automated Analytics Mode in SAP Predictive Analytics Opportunities and benefits for companies</vt:lpstr>
      <vt:lpstr>Introduction to Next Generation Business Intelligence with Automated Analytics Mode in SAP Predictive Analytics Opportunities and benefits for companies</vt:lpstr>
      <vt:lpstr>Introduction to Next Generation Business Intelligence with Automated Analytics Mode in SAP Predictive Analytics Opportunities and benefits for companies</vt:lpstr>
      <vt:lpstr>Introduction to Next Generation Business Intelligence with Automated Analytics Mode in SAP Predictive Analytics Agenda</vt:lpstr>
      <vt:lpstr>Introduction to Next Generation Business Intelligence with Automated Analytics Mode in SAP Predictive Analytics Introducing Predictive Analytics</vt:lpstr>
      <vt:lpstr>Introduction to Next Generation Business Intelligence with Automated Analytics Mode in SAP Predictive Analytics Introducing Predictive Analytics</vt:lpstr>
      <vt:lpstr>Introduction to Next Generation Business Intelligence with Automated Analytics Mode in SAP Predictive Analytics Introducing Predictive Analytics</vt:lpstr>
      <vt:lpstr>Introduction to Next Generation Business Intelligence with Automated Analytics Mode in SAP Predictive Analytics Introducing Predictive Analytics</vt:lpstr>
      <vt:lpstr>Introduction to Next Generation Business Intelligence with Automated Analytics Mode in SAP Predictive Analytics Introducing Predictive Analytics</vt:lpstr>
      <vt:lpstr>Introduction to Next Generation Business Intelligence with Automated Analytics Mode in SAP Predictive Analytics Introducing Predictive Analytics</vt:lpstr>
      <vt:lpstr>Introduction to Next Generation Business Intelligence with Automated Analytics Mode in SAP Predictive Analytics Introducing Predictive Analytics</vt:lpstr>
      <vt:lpstr>Introduction to Next Generation Business Intelligence with Automated Analytics Mode in SAP Predictive Analytics Introducing Predictive Analytics</vt:lpstr>
      <vt:lpstr>Introduction to Next Generation Business Intelligence with Automated Analytics Mode in SAP Predictive Analytics Introducing Predictive Analytics</vt:lpstr>
      <vt:lpstr>Introduction to Next Generation Business Intelligence with Automated Analytics Mode in SAP Predictive Analytics Agenda</vt:lpstr>
      <vt:lpstr>Introduction to Next Generation Business Intelligence with Automated Analytics Mode in SAP Predictive Analytics How does Predictive Analytics fit in with other existing SAP Advanced Analytics Solutions?</vt:lpstr>
      <vt:lpstr>Introduction to Next Generation Business Intelligence with Automated Analytics Mode in SAP Predictive Analytics How does Predictive Analytics fit in with other existing SAP Advanced Analytics Solutions?</vt:lpstr>
      <vt:lpstr>Introduction to Next Generation Business Intelligence with Automated Analytics Mode in SAP Predictive Analytics How does Predictive Analytics fit in with other existing SAP Advanced Analytics Solutions?</vt:lpstr>
      <vt:lpstr>Introduction to Next Generation Business Intelligence with Automated Analytics Mode in SAP Predictive Analytics How does Predictive Analytics fit in with other existing SAP Advanced Analytics Solutions?</vt:lpstr>
      <vt:lpstr>Introduction to Next Generation Business Intelligence with Automated Analytics Mode in SAP Predictive Analytics How does Predictive Analytics fit in with other existing SAP Advanced Analytics Solutions?</vt:lpstr>
      <vt:lpstr>New name and product merging happened Feb. 11, 2015</vt:lpstr>
      <vt:lpstr>The Solution now has 2 modes using the II or PA platform</vt:lpstr>
      <vt:lpstr>SAP Infinite Insight becomes SAP Predictive Analytics</vt:lpstr>
      <vt:lpstr>SAP PA becomes Expert Analytics in SAP Predictive Analytics</vt:lpstr>
      <vt:lpstr>Introduction to Next Generation Business Intelligence with Automated Analytics Mode in SAP Predictive Analytics Agenda</vt:lpstr>
      <vt:lpstr>Hands On Exercises</vt:lpstr>
      <vt:lpstr>Exercise 1: Auto Insurance Risk Analytics with Automated Mode in SAP Predictive Analytics </vt:lpstr>
      <vt:lpstr>Exercise 2: Long-Term Customer Relationships with Automated Mode in SAP Predictive Analytics  </vt:lpstr>
      <vt:lpstr>Exercise 3: Increasing Marketing Efficiency with Automated Mode in SAP Predictive Analytics </vt:lpstr>
      <vt:lpstr>Exercise 4: Social Recommendation with Automated Mode in SAP Predictive Analytics  </vt:lpstr>
      <vt:lpstr>Additional Resources</vt:lpstr>
      <vt:lpstr>Introduction to Next Generation Business Intelligence with Automated Analytics Mode in SAP Predictive Analytics Predictive Analytics – Hands On Tutorials</vt:lpstr>
      <vt:lpstr>Introduction to Next Generation Business Intelligence with Automated Analytics Mode in SAP Predictive Analytics Demo</vt:lpstr>
      <vt:lpstr>Introduction to Next Generation Business Intelligence with Automated Analytics Mode in SAP Predictive Analytics Demo</vt:lpstr>
      <vt:lpstr>Introduction to Next Generation Business Intelligence with Automated Analytics Mode in SAP Predictive Analytics Demo</vt:lpstr>
      <vt:lpstr>Introduction to Next Generation Business Intelligence with Automated Analytics Mode in SAP Predictive Analytics Demo</vt:lpstr>
      <vt:lpstr>PowerPoint Presentation</vt:lpstr>
    </vt:vector>
  </TitlesOfParts>
  <Company>SAP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Short Presentation Title</dc:title>
  <dc:creator>SAP AG</dc:creator>
  <cp:lastModifiedBy>Schneider, Kristof</cp:lastModifiedBy>
  <cp:revision>1108</cp:revision>
  <dcterms:created xsi:type="dcterms:W3CDTF">2012-10-10T06:43:02Z</dcterms:created>
  <dcterms:modified xsi:type="dcterms:W3CDTF">2015-04-02T12:17:50Z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